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66" r:id="rId3"/>
    <p:sldId id="260" r:id="rId4"/>
    <p:sldId id="271" r:id="rId5"/>
    <p:sldId id="272" r:id="rId6"/>
    <p:sldId id="270" r:id="rId7"/>
    <p:sldId id="257" r:id="rId8"/>
    <p:sldId id="261" r:id="rId9"/>
    <p:sldId id="262" r:id="rId10"/>
    <p:sldId id="264" r:id="rId11"/>
    <p:sldId id="273" r:id="rId12"/>
    <p:sldId id="274" r:id="rId13"/>
    <p:sldId id="263" r:id="rId14"/>
    <p:sldId id="265" r:id="rId15"/>
    <p:sldId id="275" r:id="rId16"/>
    <p:sldId id="276" r:id="rId17"/>
    <p:sldId id="277" r:id="rId18"/>
  </p:sldIdLst>
  <p:sldSz cx="18288000" cy="10287000"/>
  <p:notesSz cx="6858000" cy="9144000"/>
  <p:embeddedFontLst>
    <p:embeddedFont>
      <p:font typeface="Assistant Regular" panose="020B0604020202020204" charset="-79"/>
      <p:regular r:id="rId20"/>
    </p:embeddedFont>
    <p:embeddedFont>
      <p:font typeface="Calibri" panose="020F0502020204030204" pitchFamily="34" charset="0"/>
      <p:regular r:id="rId21"/>
      <p:bold r:id="rId22"/>
      <p:italic r:id="rId23"/>
      <p:boldItalic r:id="rId24"/>
    </p:embeddedFont>
    <p:embeddedFont>
      <p:font typeface="Halant Medium" panose="020B0604020202020204" charset="0"/>
      <p:regular r:id="rId25"/>
    </p:embeddedFont>
    <p:embeddedFont>
      <p:font typeface="HK Grotesk Bold" panose="020B0604020202020204" charset="0"/>
      <p:regular r:id="rId26"/>
      <p:bold r:id="rId27"/>
    </p:embeddedFont>
    <p:embeddedFont>
      <p:font typeface="HK Grotesk Medium"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AAC5"/>
    <a:srgbClr val="0CBCC0"/>
    <a:srgbClr val="629EBE"/>
    <a:srgbClr val="4D0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6" d="100"/>
          <a:sy n="76" d="100"/>
        </p:scale>
        <p:origin x="47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680269-3722-43CB-8C12-423421ACCB88}" type="datetimeFigureOut">
              <a:rPr lang="fr-FR" smtClean="0"/>
              <a:t>25/03/2022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199965-AAED-4038-AAD1-4F4003910728}" type="slidenum">
              <a:rPr lang="fr-FR" smtClean="0"/>
              <a:t>‹#›</a:t>
            </a:fld>
            <a:endParaRPr lang="fr-FR"/>
          </a:p>
        </p:txBody>
      </p:sp>
    </p:spTree>
    <p:extLst>
      <p:ext uri="{BB962C8B-B14F-4D97-AF65-F5344CB8AC3E}">
        <p14:creationId xmlns:p14="http://schemas.microsoft.com/office/powerpoint/2010/main" val="1049089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MLP to RNN</a:t>
            </a:r>
            <a:endParaRPr lang="fr-FR" dirty="0"/>
          </a:p>
        </p:txBody>
      </p:sp>
      <p:sp>
        <p:nvSpPr>
          <p:cNvPr id="4" name="Slide Number Placeholder 3"/>
          <p:cNvSpPr>
            <a:spLocks noGrp="1"/>
          </p:cNvSpPr>
          <p:nvPr>
            <p:ph type="sldNum" sz="quarter" idx="5"/>
          </p:nvPr>
        </p:nvSpPr>
        <p:spPr/>
        <p:txBody>
          <a:bodyPr/>
          <a:lstStyle/>
          <a:p>
            <a:fld id="{A0199965-AAED-4038-AAD1-4F4003910728}" type="slidenum">
              <a:rPr lang="fr-FR" smtClean="0"/>
              <a:t>12</a:t>
            </a:fld>
            <a:endParaRPr lang="fr-FR"/>
          </a:p>
        </p:txBody>
      </p:sp>
    </p:spTree>
    <p:extLst>
      <p:ext uri="{BB962C8B-B14F-4D97-AF65-F5344CB8AC3E}">
        <p14:creationId xmlns:p14="http://schemas.microsoft.com/office/powerpoint/2010/main" val="2991111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A0199965-AAED-4038-AAD1-4F4003910728}" type="slidenum">
              <a:rPr lang="fr-FR" smtClean="0"/>
              <a:t>15</a:t>
            </a:fld>
            <a:endParaRPr lang="fr-FR"/>
          </a:p>
        </p:txBody>
      </p:sp>
    </p:spTree>
    <p:extLst>
      <p:ext uri="{BB962C8B-B14F-4D97-AF65-F5344CB8AC3E}">
        <p14:creationId xmlns:p14="http://schemas.microsoft.com/office/powerpoint/2010/main" val="3900347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hyperlink" Target="https://www.figma.com/proto/b9eYr5TCkUgyCBEBWIZM5K/Untitled?node-id=2%3A2&amp;starting-point-node-id=2%3A2" TargetMode="External"/><Relationship Id="rId5" Type="http://schemas.openxmlformats.org/officeDocument/2006/relationships/image" Target="../media/image16.svg"/><Relationship Id="rId10" Type="http://schemas.openxmlformats.org/officeDocument/2006/relationships/image" Target="../media/image9.png"/><Relationship Id="rId4" Type="http://schemas.openxmlformats.org/officeDocument/2006/relationships/image" Target="../media/image15.png"/><Relationship Id="rId9" Type="http://schemas.openxmlformats.org/officeDocument/2006/relationships/image" Target="../media/image20.svg"/></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hyperlink" Target="https://www.energyweb.org/industries/grid-operators/" TargetMode="External"/><Relationship Id="rId3" Type="http://schemas.openxmlformats.org/officeDocument/2006/relationships/hyperlink" Target="https://www.swissgrid.ch/fr/home/newsroom/blog/2022/un-modele-d-affaires-pas-comme-les-autres.html" TargetMode="External"/><Relationship Id="rId7" Type="http://schemas.openxmlformats.org/officeDocument/2006/relationships/hyperlink" Target="https://opendata.swiss/en/dataset/?q=consumption_2015_Stand_20160316.csv&amp;groups=energy&amp;sort=score+desc%2C+metadata_modified+desc" TargetMode="External"/><Relationship Id="rId2" Type="http://schemas.openxmlformats.org/officeDocument/2006/relationships/hyperlink" Target="https://www.bfe.admin.ch/bfe/en/home/supply/statistics-and-geodata/energy-statistics/overall-energy-statistics.html" TargetMode="External"/><Relationship Id="rId1" Type="http://schemas.openxmlformats.org/officeDocument/2006/relationships/slideLayout" Target="../slideLayouts/slideLayout7.xml"/><Relationship Id="rId6" Type="http://schemas.openxmlformats.org/officeDocument/2006/relationships/hyperlink" Target="https://www.iea.org/countries/switzerland" TargetMode="External"/><Relationship Id="rId5" Type="http://schemas.openxmlformats.org/officeDocument/2006/relationships/hyperlink" Target="https://www.energy.gov/eere/solar/solar-integration-inverters-and-grid-services-basics" TargetMode="External"/><Relationship Id="rId10" Type="http://schemas.openxmlformats.org/officeDocument/2006/relationships/hyperlink" Target="https://data.world/databeats/household-power-consumption" TargetMode="External"/><Relationship Id="rId4" Type="http://schemas.openxmlformats.org/officeDocument/2006/relationships/hyperlink" Target="https://www.axpo.com/ch/en/about-us/media-and-politics/power-market-switzerland.html#:~:text=Electricity%20prices%3A%20There%20are%20major,to%20a%20difference%20of%2047%25" TargetMode="External"/><Relationship Id="rId9" Type="http://schemas.openxmlformats.org/officeDocument/2006/relationships/hyperlink" Target="https://www.accenture.com/us-en/services/sustainability-inde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83632" y="4920301"/>
            <a:ext cx="10769080" cy="3063420"/>
            <a:chOff x="-60091" y="19051"/>
            <a:chExt cx="14358774" cy="4084560"/>
          </a:xfrm>
        </p:grpSpPr>
        <p:sp>
          <p:nvSpPr>
            <p:cNvPr id="3" name="TextBox 3"/>
            <p:cNvSpPr txBox="1"/>
            <p:nvPr/>
          </p:nvSpPr>
          <p:spPr>
            <a:xfrm>
              <a:off x="-60091" y="3093932"/>
              <a:ext cx="10846624" cy="1009679"/>
            </a:xfrm>
            <a:prstGeom prst="rect">
              <a:avLst/>
            </a:prstGeom>
          </p:spPr>
          <p:txBody>
            <a:bodyPr wrap="square" lIns="0" tIns="0" rIns="0" bIns="0" rtlCol="0" anchor="t">
              <a:spAutoFit/>
            </a:bodyPr>
            <a:lstStyle/>
            <a:p>
              <a:pPr>
                <a:lnSpc>
                  <a:spcPts val="6258"/>
                </a:lnSpc>
                <a:spcBef>
                  <a:spcPct val="0"/>
                </a:spcBef>
              </a:pPr>
              <a:r>
                <a:rPr lang="en-CH" sz="4470" dirty="0">
                  <a:solidFill>
                    <a:srgbClr val="731F7D"/>
                  </a:solidFill>
                  <a:latin typeface="Halant Medium Italics"/>
                </a:rPr>
                <a:t>Towards a Sustainable Energy Grid</a:t>
              </a:r>
              <a:endParaRPr lang="en-US" sz="4470" dirty="0">
                <a:solidFill>
                  <a:srgbClr val="731F7D"/>
                </a:solidFill>
                <a:latin typeface="Halant Medium Italics"/>
              </a:endParaRPr>
            </a:p>
          </p:txBody>
        </p:sp>
        <p:sp>
          <p:nvSpPr>
            <p:cNvPr id="4" name="TextBox 4"/>
            <p:cNvSpPr txBox="1"/>
            <p:nvPr/>
          </p:nvSpPr>
          <p:spPr>
            <a:xfrm>
              <a:off x="0" y="19051"/>
              <a:ext cx="14298683" cy="2110920"/>
            </a:xfrm>
            <a:prstGeom prst="rect">
              <a:avLst/>
            </a:prstGeom>
          </p:spPr>
          <p:txBody>
            <a:bodyPr lIns="0" tIns="0" rIns="0" bIns="0" rtlCol="0" anchor="t">
              <a:spAutoFit/>
            </a:bodyPr>
            <a:lstStyle/>
            <a:p>
              <a:pPr>
                <a:lnSpc>
                  <a:spcPts val="12284"/>
                </a:lnSpc>
              </a:pPr>
              <a:endParaRPr lang="en-US" sz="10410" dirty="0">
                <a:solidFill>
                  <a:srgbClr val="000000"/>
                </a:solidFill>
                <a:latin typeface="HK Grotesk Bold"/>
              </a:endParaRPr>
            </a:p>
          </p:txBody>
        </p:sp>
      </p:grpSp>
      <p:pic>
        <p:nvPicPr>
          <p:cNvPr id="5" name="Picture 5"/>
          <p:cNvPicPr>
            <a:picLocks noChangeAspect="1"/>
          </p:cNvPicPr>
          <p:nvPr/>
        </p:nvPicPr>
        <p:blipFill>
          <a:blip r:embed="rId2"/>
          <a:srcRect/>
          <a:stretch>
            <a:fillRect/>
          </a:stretch>
        </p:blipFill>
        <p:spPr>
          <a:xfrm rot="-5624184">
            <a:off x="9190413" y="-1204481"/>
            <a:ext cx="9054625" cy="8058616"/>
          </a:xfrm>
          <a:prstGeom prst="rect">
            <a:avLst/>
          </a:prstGeom>
        </p:spPr>
      </p:pic>
      <p:pic>
        <p:nvPicPr>
          <p:cNvPr id="6" name="Picture 6"/>
          <p:cNvPicPr>
            <a:picLocks noChangeAspect="1"/>
          </p:cNvPicPr>
          <p:nvPr/>
        </p:nvPicPr>
        <p:blipFill>
          <a:blip r:embed="rId3"/>
          <a:srcRect/>
          <a:stretch>
            <a:fillRect/>
          </a:stretch>
        </p:blipFill>
        <p:spPr>
          <a:xfrm rot="-5017281">
            <a:off x="7304671" y="971407"/>
            <a:ext cx="1811240" cy="1716150"/>
          </a:xfrm>
          <a:prstGeom prst="rect">
            <a:avLst/>
          </a:prstGeom>
        </p:spPr>
      </p:pic>
      <p:pic>
        <p:nvPicPr>
          <p:cNvPr id="7" name="Picture 7"/>
          <p:cNvPicPr>
            <a:picLocks noChangeAspect="1"/>
          </p:cNvPicPr>
          <p:nvPr/>
        </p:nvPicPr>
        <p:blipFill>
          <a:blip r:embed="rId4"/>
          <a:srcRect/>
          <a:stretch>
            <a:fillRect/>
          </a:stretch>
        </p:blipFill>
        <p:spPr>
          <a:xfrm rot="-10567437">
            <a:off x="16126494" y="6825098"/>
            <a:ext cx="3789612" cy="3623816"/>
          </a:xfrm>
          <a:prstGeom prst="rect">
            <a:avLst/>
          </a:prstGeom>
        </p:spPr>
      </p:pic>
      <p:sp>
        <p:nvSpPr>
          <p:cNvPr id="9" name="TextBox 8">
            <a:extLst>
              <a:ext uri="{FF2B5EF4-FFF2-40B4-BE49-F238E27FC236}">
                <a16:creationId xmlns:a16="http://schemas.microsoft.com/office/drawing/2014/main" id="{2CB099A0-5272-445A-8C75-C71A94C969C6}"/>
              </a:ext>
            </a:extLst>
          </p:cNvPr>
          <p:cNvSpPr txBox="1"/>
          <p:nvPr/>
        </p:nvSpPr>
        <p:spPr>
          <a:xfrm>
            <a:off x="11353800" y="9305834"/>
            <a:ext cx="10020300" cy="369332"/>
          </a:xfrm>
          <a:prstGeom prst="rect">
            <a:avLst/>
          </a:prstGeom>
          <a:noFill/>
        </p:spPr>
        <p:txBody>
          <a:bodyPr wrap="square">
            <a:spAutoFit/>
          </a:bodyPr>
          <a:lstStyle/>
          <a:p>
            <a:r>
              <a:rPr lang="en-CH" spc="-22" dirty="0">
                <a:solidFill>
                  <a:srgbClr val="000000"/>
                </a:solidFill>
                <a:latin typeface="Assistant Regular"/>
              </a:rPr>
              <a:t>Aziz </a:t>
            </a:r>
            <a:r>
              <a:rPr lang="en-CH" spc="-22" dirty="0" err="1">
                <a:solidFill>
                  <a:srgbClr val="000000"/>
                </a:solidFill>
                <a:latin typeface="Assistant Regular"/>
              </a:rPr>
              <a:t>Dhouib</a:t>
            </a:r>
            <a:r>
              <a:rPr lang="en-CH" spc="-22" dirty="0">
                <a:solidFill>
                  <a:srgbClr val="000000"/>
                </a:solidFill>
                <a:latin typeface="Assistant Regular"/>
              </a:rPr>
              <a:t>, Sebastien </a:t>
            </a:r>
            <a:r>
              <a:rPr lang="en-CH" spc="-22" dirty="0" err="1">
                <a:solidFill>
                  <a:srgbClr val="000000"/>
                </a:solidFill>
                <a:latin typeface="Assistant Regular"/>
              </a:rPr>
              <a:t>Behaghel</a:t>
            </a:r>
            <a:r>
              <a:rPr lang="en-CH" spc="-22" dirty="0">
                <a:solidFill>
                  <a:srgbClr val="000000"/>
                </a:solidFill>
                <a:latin typeface="Assistant Regular"/>
              </a:rPr>
              <a:t>, Damien Spay, Alex </a:t>
            </a:r>
            <a:r>
              <a:rPr lang="en-CH" spc="-22" dirty="0" err="1">
                <a:solidFill>
                  <a:srgbClr val="000000"/>
                </a:solidFill>
                <a:latin typeface="Assistant Regular"/>
              </a:rPr>
              <a:t>Riou</a:t>
            </a:r>
            <a:endParaRPr lang="fr-FR" dirty="0"/>
          </a:p>
        </p:txBody>
      </p:sp>
      <p:pic>
        <p:nvPicPr>
          <p:cNvPr id="10" name="Picture 9">
            <a:extLst>
              <a:ext uri="{FF2B5EF4-FFF2-40B4-BE49-F238E27FC236}">
                <a16:creationId xmlns:a16="http://schemas.microsoft.com/office/drawing/2014/main" id="{00CA8144-FE29-479B-9A6D-B0C8F54512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000262" y="1333500"/>
            <a:ext cx="3033484" cy="3328623"/>
          </a:xfrm>
          <a:prstGeom prst="rect">
            <a:avLst/>
          </a:prstGeom>
        </p:spPr>
      </p:pic>
      <p:pic>
        <p:nvPicPr>
          <p:cNvPr id="12" name="Picture 11">
            <a:extLst>
              <a:ext uri="{FF2B5EF4-FFF2-40B4-BE49-F238E27FC236}">
                <a16:creationId xmlns:a16="http://schemas.microsoft.com/office/drawing/2014/main" id="{F9FE79F0-FC84-450A-B68E-2ADE54E528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700" y="2490085"/>
            <a:ext cx="3403775" cy="40134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624184">
            <a:off x="9190413" y="-1204481"/>
            <a:ext cx="9054625" cy="8058616"/>
          </a:xfrm>
          <a:prstGeom prst="rect">
            <a:avLst/>
          </a:prstGeom>
        </p:spPr>
      </p:pic>
      <p:pic>
        <p:nvPicPr>
          <p:cNvPr id="3" name="Picture 3"/>
          <p:cNvPicPr>
            <a:picLocks noChangeAspect="1"/>
          </p:cNvPicPr>
          <p:nvPr/>
        </p:nvPicPr>
        <p:blipFill>
          <a:blip r:embed="rId3"/>
          <a:srcRect/>
          <a:stretch>
            <a:fillRect/>
          </a:stretch>
        </p:blipFill>
        <p:spPr>
          <a:xfrm rot="-5017281">
            <a:off x="7304671" y="971407"/>
            <a:ext cx="1811240" cy="1716150"/>
          </a:xfrm>
          <a:prstGeom prst="rect">
            <a:avLst/>
          </a:prstGeom>
        </p:spPr>
      </p:pic>
      <p:pic>
        <p:nvPicPr>
          <p:cNvPr id="4" name="Picture 4"/>
          <p:cNvPicPr>
            <a:picLocks noChangeAspect="1"/>
          </p:cNvPicPr>
          <p:nvPr/>
        </p:nvPicPr>
        <p:blipFill>
          <a:blip r:embed="rId4"/>
          <a:srcRect/>
          <a:stretch>
            <a:fillRect/>
          </a:stretch>
        </p:blipFill>
        <p:spPr>
          <a:xfrm rot="-10567437">
            <a:off x="16126494" y="6825098"/>
            <a:ext cx="3789612" cy="3623816"/>
          </a:xfrm>
          <a:prstGeom prst="rect">
            <a:avLst/>
          </a:prstGeom>
        </p:spPr>
      </p:pic>
      <p:grpSp>
        <p:nvGrpSpPr>
          <p:cNvPr id="5" name="Group 5"/>
          <p:cNvGrpSpPr/>
          <p:nvPr/>
        </p:nvGrpSpPr>
        <p:grpSpPr>
          <a:xfrm>
            <a:off x="1028700" y="2932942"/>
            <a:ext cx="8934485" cy="5739085"/>
            <a:chOff x="0" y="0"/>
            <a:chExt cx="11912647" cy="7652114"/>
          </a:xfrm>
        </p:grpSpPr>
        <p:sp>
          <p:nvSpPr>
            <p:cNvPr id="6" name="TextBox 6"/>
            <p:cNvSpPr txBox="1"/>
            <p:nvPr/>
          </p:nvSpPr>
          <p:spPr>
            <a:xfrm>
              <a:off x="0" y="2138039"/>
              <a:ext cx="11912647" cy="1615485"/>
            </a:xfrm>
            <a:prstGeom prst="rect">
              <a:avLst/>
            </a:prstGeom>
          </p:spPr>
          <p:txBody>
            <a:bodyPr lIns="0" tIns="0" rIns="0" bIns="0" rtlCol="0" anchor="t">
              <a:spAutoFit/>
            </a:bodyPr>
            <a:lstStyle/>
            <a:p>
              <a:pPr>
                <a:lnSpc>
                  <a:spcPts val="9440"/>
                </a:lnSpc>
              </a:pPr>
              <a:r>
                <a:rPr lang="fr-FR" sz="8000" dirty="0">
                  <a:solidFill>
                    <a:srgbClr val="FFFFFF"/>
                  </a:solidFill>
                  <a:latin typeface="HK Grotesk Bold"/>
                </a:rPr>
                <a:t>H</a:t>
              </a:r>
              <a:r>
                <a:rPr lang="en-CH" sz="8000" dirty="0">
                  <a:solidFill>
                    <a:srgbClr val="FFFFFF"/>
                  </a:solidFill>
                  <a:latin typeface="HK Grotesk Bold"/>
                </a:rPr>
                <a:t>ow will it work?</a:t>
              </a:r>
              <a:endParaRPr lang="en-US" sz="8000" dirty="0">
                <a:solidFill>
                  <a:srgbClr val="FFFFFF"/>
                </a:solidFill>
                <a:latin typeface="HK Grotesk Bold"/>
              </a:endParaRPr>
            </a:p>
          </p:txBody>
        </p:sp>
        <p:sp>
          <p:nvSpPr>
            <p:cNvPr id="7" name="TextBox 7"/>
            <p:cNvSpPr txBox="1"/>
            <p:nvPr/>
          </p:nvSpPr>
          <p:spPr>
            <a:xfrm>
              <a:off x="0" y="0"/>
              <a:ext cx="2514541" cy="1378756"/>
            </a:xfrm>
            <a:prstGeom prst="rect">
              <a:avLst/>
            </a:prstGeom>
          </p:spPr>
          <p:txBody>
            <a:bodyPr lIns="0" tIns="0" rIns="0" bIns="0" rtlCol="0" anchor="t">
              <a:spAutoFit/>
            </a:bodyPr>
            <a:lstStyle/>
            <a:p>
              <a:pPr marL="0" lvl="0" indent="0" algn="l">
                <a:lnSpc>
                  <a:spcPts val="8115"/>
                </a:lnSpc>
                <a:spcBef>
                  <a:spcPct val="0"/>
                </a:spcBef>
              </a:pPr>
              <a:r>
                <a:rPr lang="en-US" sz="6877" dirty="0">
                  <a:solidFill>
                    <a:srgbClr val="FFFFFF">
                      <a:alpha val="60000"/>
                    </a:srgbClr>
                  </a:solidFill>
                  <a:latin typeface="HK Grotesk Bold"/>
                </a:rPr>
                <a:t>1</a:t>
              </a:r>
              <a:r>
                <a:rPr lang="en-CH" sz="6877" dirty="0">
                  <a:solidFill>
                    <a:srgbClr val="FFFFFF">
                      <a:alpha val="60000"/>
                    </a:srgbClr>
                  </a:solidFill>
                  <a:latin typeface="HK Grotesk Bold"/>
                </a:rPr>
                <a:t>0</a:t>
              </a:r>
              <a:endParaRPr lang="en-US" sz="6877" dirty="0">
                <a:solidFill>
                  <a:srgbClr val="FFFFFF">
                    <a:alpha val="60000"/>
                  </a:srgbClr>
                </a:solidFill>
                <a:latin typeface="HK Grotesk Bold"/>
              </a:endParaRPr>
            </a:p>
          </p:txBody>
        </p:sp>
        <p:sp>
          <p:nvSpPr>
            <p:cNvPr id="8" name="TextBox 8"/>
            <p:cNvSpPr txBox="1"/>
            <p:nvPr/>
          </p:nvSpPr>
          <p:spPr>
            <a:xfrm>
              <a:off x="0" y="6447082"/>
              <a:ext cx="7538418" cy="1205032"/>
            </a:xfrm>
            <a:prstGeom prst="rect">
              <a:avLst/>
            </a:prstGeom>
          </p:spPr>
          <p:txBody>
            <a:bodyPr lIns="0" tIns="0" rIns="0" bIns="0" rtlCol="0" anchor="t">
              <a:spAutoFit/>
            </a:bodyPr>
            <a:lstStyle/>
            <a:p>
              <a:pPr>
                <a:lnSpc>
                  <a:spcPts val="2380"/>
                </a:lnSpc>
                <a:spcBef>
                  <a:spcPct val="0"/>
                </a:spcBef>
              </a:pPr>
              <a:r>
                <a:rPr lang="en-CH" sz="1700" spc="-17" dirty="0">
                  <a:solidFill>
                    <a:srgbClr val="FFFFFF"/>
                  </a:solidFill>
                  <a:latin typeface="Assistant Regular"/>
                </a:rPr>
                <a:t>The AI will, thanks to data and training will be able to optimise the continuous charging and discharging of all </a:t>
              </a:r>
              <a:r>
                <a:rPr lang="en-CH" sz="1700" spc="-17" dirty="0" err="1">
                  <a:solidFill>
                    <a:srgbClr val="FFFFFF"/>
                  </a:solidFill>
                  <a:latin typeface="Assistant Regular"/>
                </a:rPr>
                <a:t>betteries</a:t>
              </a:r>
              <a:r>
                <a:rPr lang="en-CH" sz="1700" spc="-17" dirty="0">
                  <a:solidFill>
                    <a:srgbClr val="FFFFFF"/>
                  </a:solidFill>
                  <a:latin typeface="Assistant Regular"/>
                </a:rPr>
                <a:t> on the grid</a:t>
              </a:r>
              <a:endParaRPr lang="en-US" sz="1700" spc="-17" dirty="0">
                <a:solidFill>
                  <a:srgbClr val="FFFFFF"/>
                </a:solidFill>
                <a:latin typeface="Assistant Regular"/>
              </a:endParaRPr>
            </a:p>
          </p:txBody>
        </p:sp>
        <p:sp>
          <p:nvSpPr>
            <p:cNvPr id="10" name="TextBox 6">
              <a:extLst>
                <a:ext uri="{FF2B5EF4-FFF2-40B4-BE49-F238E27FC236}">
                  <a16:creationId xmlns:a16="http://schemas.microsoft.com/office/drawing/2014/main" id="{8F8C6199-4B8F-412A-8A37-AADA4FD0AAF9}"/>
                </a:ext>
              </a:extLst>
            </p:cNvPr>
            <p:cNvSpPr txBox="1"/>
            <p:nvPr/>
          </p:nvSpPr>
          <p:spPr>
            <a:xfrm>
              <a:off x="0" y="2139668"/>
              <a:ext cx="11912647" cy="1615485"/>
            </a:xfrm>
            <a:prstGeom prst="rect">
              <a:avLst/>
            </a:prstGeom>
          </p:spPr>
          <p:txBody>
            <a:bodyPr lIns="0" tIns="0" rIns="0" bIns="0" rtlCol="0" anchor="t">
              <a:spAutoFit/>
            </a:bodyPr>
            <a:lstStyle/>
            <a:p>
              <a:pPr>
                <a:lnSpc>
                  <a:spcPts val="9440"/>
                </a:lnSpc>
              </a:pPr>
              <a:r>
                <a:rPr lang="fr-FR" sz="8000" dirty="0">
                  <a:solidFill>
                    <a:srgbClr val="FFFFFF"/>
                  </a:solidFill>
                  <a:latin typeface="HK Grotesk Bold"/>
                </a:rPr>
                <a:t>H</a:t>
              </a:r>
              <a:r>
                <a:rPr lang="en-CH" sz="8000" dirty="0">
                  <a:solidFill>
                    <a:srgbClr val="FFFFFF"/>
                  </a:solidFill>
                  <a:latin typeface="HK Grotesk Bold"/>
                </a:rPr>
                <a:t>ow will it work?</a:t>
              </a:r>
              <a:endParaRPr lang="en-US" sz="8000" dirty="0">
                <a:solidFill>
                  <a:srgbClr val="FFFFFF"/>
                </a:solidFill>
                <a:latin typeface="HK Grotesk Bold"/>
              </a:endParaRPr>
            </a:p>
          </p:txBody>
        </p:sp>
      </p:grpSp>
      <p:pic>
        <p:nvPicPr>
          <p:cNvPr id="9" name="Picture 8">
            <a:extLst>
              <a:ext uri="{FF2B5EF4-FFF2-40B4-BE49-F238E27FC236}">
                <a16:creationId xmlns:a16="http://schemas.microsoft.com/office/drawing/2014/main" id="{D73DAE6E-0E82-4381-8F5A-A05591185C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8604998"/>
            <a:ext cx="595084" cy="65298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fasf">
            <a:hlinkClick r:id="" action="ppaction://media"/>
            <a:extLst>
              <a:ext uri="{FF2B5EF4-FFF2-40B4-BE49-F238E27FC236}">
                <a16:creationId xmlns:a16="http://schemas.microsoft.com/office/drawing/2014/main" id="{AC6B9716-C2FF-4016-AFEE-7BECF3EA52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200" y="123825"/>
            <a:ext cx="18135600" cy="10039350"/>
          </a:xfrm>
          <a:prstGeom prst="rect">
            <a:avLst/>
          </a:prstGeom>
        </p:spPr>
      </p:pic>
    </p:spTree>
    <p:extLst>
      <p:ext uri="{BB962C8B-B14F-4D97-AF65-F5344CB8AC3E}">
        <p14:creationId xmlns:p14="http://schemas.microsoft.com/office/powerpoint/2010/main" val="171935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C7BE4D02-6B04-411C-AA63-FAB565B4C001}"/>
              </a:ext>
            </a:extLst>
          </p:cNvPr>
          <p:cNvSpPr/>
          <p:nvPr/>
        </p:nvSpPr>
        <p:spPr>
          <a:xfrm>
            <a:off x="6477000" y="6399239"/>
            <a:ext cx="5105400" cy="683970"/>
          </a:xfrm>
          <a:prstGeom prst="rightArrow">
            <a:avLst/>
          </a:prstGeom>
          <a:solidFill>
            <a:srgbClr val="0BA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Arrow: Right 2">
            <a:extLst>
              <a:ext uri="{FF2B5EF4-FFF2-40B4-BE49-F238E27FC236}">
                <a16:creationId xmlns:a16="http://schemas.microsoft.com/office/drawing/2014/main" id="{6F4A0DCA-662B-40B4-9C8D-74A751D31915}"/>
              </a:ext>
            </a:extLst>
          </p:cNvPr>
          <p:cNvSpPr/>
          <p:nvPr/>
        </p:nvSpPr>
        <p:spPr>
          <a:xfrm rot="5400000">
            <a:off x="12466391" y="3270250"/>
            <a:ext cx="3086100" cy="685800"/>
          </a:xfrm>
          <a:prstGeom prst="rightArrow">
            <a:avLst/>
          </a:prstGeom>
          <a:solidFill>
            <a:srgbClr val="0BA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D280A121-B90D-4A51-AB1C-4202BB2A57F4}"/>
              </a:ext>
            </a:extLst>
          </p:cNvPr>
          <p:cNvPicPr>
            <a:picLocks noChangeAspect="1"/>
          </p:cNvPicPr>
          <p:nvPr/>
        </p:nvPicPr>
        <p:blipFill>
          <a:blip r:embed="rId3"/>
          <a:srcRect/>
          <a:stretch>
            <a:fillRect/>
          </a:stretch>
        </p:blipFill>
        <p:spPr>
          <a:xfrm rot="16566210">
            <a:off x="-3142758" y="5113384"/>
            <a:ext cx="7336933" cy="6529870"/>
          </a:xfrm>
          <a:prstGeom prst="rect">
            <a:avLst/>
          </a:prstGeom>
        </p:spPr>
      </p:pic>
      <p:pic>
        <p:nvPicPr>
          <p:cNvPr id="5" name="Picture 4">
            <a:extLst>
              <a:ext uri="{FF2B5EF4-FFF2-40B4-BE49-F238E27FC236}">
                <a16:creationId xmlns:a16="http://schemas.microsoft.com/office/drawing/2014/main" id="{9D170140-4B2A-4001-8606-B045750D0D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8604998"/>
            <a:ext cx="595084" cy="652982"/>
          </a:xfrm>
          <a:prstGeom prst="rect">
            <a:avLst/>
          </a:prstGeom>
        </p:spPr>
      </p:pic>
      <p:sp>
        <p:nvSpPr>
          <p:cNvPr id="6" name="TextBox 5">
            <a:extLst>
              <a:ext uri="{FF2B5EF4-FFF2-40B4-BE49-F238E27FC236}">
                <a16:creationId xmlns:a16="http://schemas.microsoft.com/office/drawing/2014/main" id="{4ACD4B2F-DFA2-44C1-A2A7-AB4069B99F71}"/>
              </a:ext>
            </a:extLst>
          </p:cNvPr>
          <p:cNvSpPr txBox="1"/>
          <p:nvPr/>
        </p:nvSpPr>
        <p:spPr>
          <a:xfrm>
            <a:off x="4800600" y="6399239"/>
            <a:ext cx="3787282" cy="683970"/>
          </a:xfrm>
          <a:prstGeom prst="rect">
            <a:avLst/>
          </a:prstGeom>
        </p:spPr>
        <p:txBody>
          <a:bodyPr lIns="0" tIns="0" rIns="0" bIns="0" rtlCol="0" anchor="t">
            <a:spAutoFit/>
          </a:bodyPr>
          <a:lstStyle/>
          <a:p>
            <a:pPr>
              <a:lnSpc>
                <a:spcPts val="5582"/>
              </a:lnSpc>
            </a:pPr>
            <a:r>
              <a:rPr lang="en-CH" sz="4294" dirty="0">
                <a:solidFill>
                  <a:srgbClr val="731F7D"/>
                </a:solidFill>
                <a:latin typeface="Halant Medium Italics"/>
              </a:rPr>
              <a:t>MLP</a:t>
            </a:r>
            <a:endParaRPr lang="en-US" sz="4294" dirty="0">
              <a:solidFill>
                <a:srgbClr val="731F7D"/>
              </a:solidFill>
              <a:latin typeface="Halant Medium Italics"/>
            </a:endParaRPr>
          </a:p>
        </p:txBody>
      </p:sp>
      <p:sp>
        <p:nvSpPr>
          <p:cNvPr id="7" name="TextBox 6">
            <a:extLst>
              <a:ext uri="{FF2B5EF4-FFF2-40B4-BE49-F238E27FC236}">
                <a16:creationId xmlns:a16="http://schemas.microsoft.com/office/drawing/2014/main" id="{5E47790F-5B37-4D12-915D-2D2FDDCC0818}"/>
              </a:ext>
            </a:extLst>
          </p:cNvPr>
          <p:cNvSpPr txBox="1"/>
          <p:nvPr/>
        </p:nvSpPr>
        <p:spPr>
          <a:xfrm>
            <a:off x="12115800" y="571500"/>
            <a:ext cx="3787282" cy="1402115"/>
          </a:xfrm>
          <a:prstGeom prst="rect">
            <a:avLst/>
          </a:prstGeom>
        </p:spPr>
        <p:txBody>
          <a:bodyPr lIns="0" tIns="0" rIns="0" bIns="0" rtlCol="0" anchor="t">
            <a:spAutoFit/>
          </a:bodyPr>
          <a:lstStyle/>
          <a:p>
            <a:pPr>
              <a:lnSpc>
                <a:spcPts val="5582"/>
              </a:lnSpc>
            </a:pPr>
            <a:r>
              <a:rPr lang="en-CH" sz="4294" dirty="0">
                <a:solidFill>
                  <a:srgbClr val="731F7D"/>
                </a:solidFill>
                <a:latin typeface="Halant Medium Italics"/>
              </a:rPr>
              <a:t>Data gathered and purchased</a:t>
            </a:r>
            <a:endParaRPr lang="en-US" sz="4294" dirty="0">
              <a:solidFill>
                <a:srgbClr val="731F7D"/>
              </a:solidFill>
              <a:latin typeface="Halant Medium Italics"/>
            </a:endParaRPr>
          </a:p>
        </p:txBody>
      </p:sp>
      <p:pic>
        <p:nvPicPr>
          <p:cNvPr id="8" name="Picture 2">
            <a:extLst>
              <a:ext uri="{FF2B5EF4-FFF2-40B4-BE49-F238E27FC236}">
                <a16:creationId xmlns:a16="http://schemas.microsoft.com/office/drawing/2014/main" id="{F2848221-9C49-4628-9259-F5575D507E58}"/>
              </a:ext>
            </a:extLst>
          </p:cNvPr>
          <p:cNvPicPr>
            <a:picLocks noChangeAspect="1"/>
          </p:cNvPicPr>
          <p:nvPr/>
        </p:nvPicPr>
        <p:blipFill>
          <a:blip r:embed="rId5"/>
          <a:srcRect/>
          <a:stretch>
            <a:fillRect/>
          </a:stretch>
        </p:blipFill>
        <p:spPr>
          <a:xfrm>
            <a:off x="12503835" y="5448300"/>
            <a:ext cx="2729129" cy="2585849"/>
          </a:xfrm>
          <a:prstGeom prst="rect">
            <a:avLst/>
          </a:prstGeom>
        </p:spPr>
      </p:pic>
      <p:sp>
        <p:nvSpPr>
          <p:cNvPr id="9" name="TextBox 6">
            <a:extLst>
              <a:ext uri="{FF2B5EF4-FFF2-40B4-BE49-F238E27FC236}">
                <a16:creationId xmlns:a16="http://schemas.microsoft.com/office/drawing/2014/main" id="{393592B8-8341-4EF2-A6BF-6BDDB339BF56}"/>
              </a:ext>
            </a:extLst>
          </p:cNvPr>
          <p:cNvSpPr txBox="1"/>
          <p:nvPr/>
        </p:nvSpPr>
        <p:spPr>
          <a:xfrm>
            <a:off x="12801600" y="6135417"/>
            <a:ext cx="8934485" cy="1211614"/>
          </a:xfrm>
          <a:prstGeom prst="rect">
            <a:avLst/>
          </a:prstGeom>
        </p:spPr>
        <p:txBody>
          <a:bodyPr lIns="0" tIns="0" rIns="0" bIns="0" rtlCol="0" anchor="t">
            <a:spAutoFit/>
          </a:bodyPr>
          <a:lstStyle/>
          <a:p>
            <a:pPr>
              <a:lnSpc>
                <a:spcPts val="9440"/>
              </a:lnSpc>
            </a:pPr>
            <a:r>
              <a:rPr lang="en-CH" sz="8000" dirty="0">
                <a:solidFill>
                  <a:srgbClr val="FFFFFF"/>
                </a:solidFill>
                <a:latin typeface="HK Grotesk Bold"/>
              </a:rPr>
              <a:t>RNN</a:t>
            </a:r>
            <a:endParaRPr lang="en-US" sz="8000" dirty="0">
              <a:solidFill>
                <a:srgbClr val="FFFFFF"/>
              </a:solidFill>
              <a:latin typeface="HK Grotesk Bold"/>
            </a:endParaRPr>
          </a:p>
        </p:txBody>
      </p:sp>
      <p:pic>
        <p:nvPicPr>
          <p:cNvPr id="5122" name="Picture 2" descr="Amazon Web Services — Wikipédia">
            <a:extLst>
              <a:ext uri="{FF2B5EF4-FFF2-40B4-BE49-F238E27FC236}">
                <a16:creationId xmlns:a16="http://schemas.microsoft.com/office/drawing/2014/main" id="{65759F42-15FA-468D-9251-DA990C9091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84837" y="8034149"/>
            <a:ext cx="2118998" cy="12713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2">
            <a:extLst>
              <a:ext uri="{FF2B5EF4-FFF2-40B4-BE49-F238E27FC236}">
                <a16:creationId xmlns:a16="http://schemas.microsoft.com/office/drawing/2014/main" id="{FB638763-3C42-4D86-8115-0FDA194609C9}"/>
              </a:ext>
            </a:extLst>
          </p:cNvPr>
          <p:cNvSpPr txBox="1"/>
          <p:nvPr/>
        </p:nvSpPr>
        <p:spPr>
          <a:xfrm>
            <a:off x="3124200" y="1328519"/>
            <a:ext cx="7726964" cy="2134559"/>
          </a:xfrm>
          <a:prstGeom prst="rect">
            <a:avLst/>
          </a:prstGeom>
        </p:spPr>
        <p:txBody>
          <a:bodyPr lIns="0" tIns="0" rIns="0" bIns="0" rtlCol="0" anchor="t">
            <a:spAutoFit/>
          </a:bodyPr>
          <a:lstStyle/>
          <a:p>
            <a:pPr>
              <a:lnSpc>
                <a:spcPts val="8345"/>
              </a:lnSpc>
            </a:pPr>
            <a:r>
              <a:rPr lang="en-CH" sz="7072" dirty="0">
                <a:solidFill>
                  <a:srgbClr val="000000"/>
                </a:solidFill>
                <a:latin typeface="HK Grotesk Bold"/>
              </a:rPr>
              <a:t>Artificial Intelligence</a:t>
            </a:r>
            <a:endParaRPr lang="en-US" sz="7072" dirty="0">
              <a:solidFill>
                <a:srgbClr val="000000"/>
              </a:solidFill>
              <a:latin typeface="HK Grotesk Bold"/>
            </a:endParaRPr>
          </a:p>
        </p:txBody>
      </p:sp>
    </p:spTree>
    <p:extLst>
      <p:ext uri="{BB962C8B-B14F-4D97-AF65-F5344CB8AC3E}">
        <p14:creationId xmlns:p14="http://schemas.microsoft.com/office/powerpoint/2010/main" val="2748334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2022061" y="8242530"/>
            <a:ext cx="4315504" cy="4088940"/>
          </a:xfrm>
          <a:prstGeom prst="rect">
            <a:avLst/>
          </a:prstGeom>
        </p:spPr>
      </p:pic>
      <p:sp>
        <p:nvSpPr>
          <p:cNvPr id="3" name="TextBox 3"/>
          <p:cNvSpPr txBox="1"/>
          <p:nvPr/>
        </p:nvSpPr>
        <p:spPr>
          <a:xfrm>
            <a:off x="2689718" y="1809343"/>
            <a:ext cx="12908564" cy="1070165"/>
          </a:xfrm>
          <a:prstGeom prst="rect">
            <a:avLst/>
          </a:prstGeom>
        </p:spPr>
        <p:txBody>
          <a:bodyPr lIns="0" tIns="0" rIns="0" bIns="0" rtlCol="0" anchor="t">
            <a:spAutoFit/>
          </a:bodyPr>
          <a:lstStyle/>
          <a:p>
            <a:pPr algn="ctr">
              <a:lnSpc>
                <a:spcPts val="8345"/>
              </a:lnSpc>
            </a:pPr>
            <a:r>
              <a:rPr lang="en-CH" sz="7072" dirty="0">
                <a:solidFill>
                  <a:srgbClr val="000000"/>
                </a:solidFill>
                <a:latin typeface="HK Grotesk Bold"/>
              </a:rPr>
              <a:t>Car owners</a:t>
            </a:r>
            <a:endParaRPr lang="en-US" sz="7072" dirty="0">
              <a:solidFill>
                <a:srgbClr val="000000"/>
              </a:solidFill>
              <a:latin typeface="HK Grotesk Bold"/>
            </a:endParaRPr>
          </a:p>
        </p:txBody>
      </p:sp>
      <p:grpSp>
        <p:nvGrpSpPr>
          <p:cNvPr id="4" name="Group 4"/>
          <p:cNvGrpSpPr/>
          <p:nvPr/>
        </p:nvGrpSpPr>
        <p:grpSpPr>
          <a:xfrm>
            <a:off x="2200935" y="4548884"/>
            <a:ext cx="3818865" cy="2362456"/>
            <a:chOff x="0" y="-28575"/>
            <a:chExt cx="5091820" cy="3149941"/>
          </a:xfrm>
        </p:grpSpPr>
        <p:sp>
          <p:nvSpPr>
            <p:cNvPr id="5" name="TextBox 5"/>
            <p:cNvSpPr txBox="1"/>
            <p:nvPr/>
          </p:nvSpPr>
          <p:spPr>
            <a:xfrm>
              <a:off x="0" y="-28575"/>
              <a:ext cx="5091820" cy="1802460"/>
            </a:xfrm>
            <a:prstGeom prst="rect">
              <a:avLst/>
            </a:prstGeom>
          </p:spPr>
          <p:txBody>
            <a:bodyPr lIns="0" tIns="0" rIns="0" bIns="0" rtlCol="0" anchor="t">
              <a:spAutoFit/>
            </a:bodyPr>
            <a:lstStyle/>
            <a:p>
              <a:pPr algn="ctr">
                <a:lnSpc>
                  <a:spcPts val="5375"/>
                </a:lnSpc>
              </a:pPr>
              <a:r>
                <a:rPr lang="en-CH" sz="4135" dirty="0">
                  <a:solidFill>
                    <a:srgbClr val="731F7D"/>
                  </a:solidFill>
                  <a:latin typeface="Halant Medium Italics"/>
                </a:rPr>
                <a:t>Sustainable incentive</a:t>
              </a:r>
              <a:endParaRPr lang="en-US" sz="4135" dirty="0">
                <a:solidFill>
                  <a:srgbClr val="731F7D"/>
                </a:solidFill>
                <a:latin typeface="Halant Medium Italics"/>
              </a:endParaRPr>
            </a:p>
          </p:txBody>
        </p:sp>
        <p:sp>
          <p:nvSpPr>
            <p:cNvPr id="6" name="TextBox 6"/>
            <p:cNvSpPr txBox="1"/>
            <p:nvPr/>
          </p:nvSpPr>
          <p:spPr>
            <a:xfrm>
              <a:off x="0" y="2127761"/>
              <a:ext cx="5091820" cy="993605"/>
            </a:xfrm>
            <a:prstGeom prst="rect">
              <a:avLst/>
            </a:prstGeom>
          </p:spPr>
          <p:txBody>
            <a:bodyPr lIns="0" tIns="0" rIns="0" bIns="0" rtlCol="0" anchor="t">
              <a:spAutoFit/>
            </a:bodyPr>
            <a:lstStyle/>
            <a:p>
              <a:pPr algn="ctr">
                <a:lnSpc>
                  <a:spcPts val="2983"/>
                </a:lnSpc>
                <a:spcBef>
                  <a:spcPct val="0"/>
                </a:spcBef>
              </a:pPr>
              <a:r>
                <a:rPr lang="en-CH" sz="2131" spc="-21" dirty="0">
                  <a:solidFill>
                    <a:srgbClr val="000000"/>
                  </a:solidFill>
                  <a:latin typeface="Assistant Regular"/>
                </a:rPr>
                <a:t>Lowering carbon emissions by up to 4%  </a:t>
              </a:r>
              <a:endParaRPr lang="en-US" sz="2131" spc="-21" dirty="0">
                <a:solidFill>
                  <a:srgbClr val="000000"/>
                </a:solidFill>
                <a:latin typeface="Assistant Regular"/>
              </a:endParaRPr>
            </a:p>
          </p:txBody>
        </p:sp>
      </p:grpSp>
      <p:grpSp>
        <p:nvGrpSpPr>
          <p:cNvPr id="7" name="Group 7"/>
          <p:cNvGrpSpPr/>
          <p:nvPr/>
        </p:nvGrpSpPr>
        <p:grpSpPr>
          <a:xfrm>
            <a:off x="7234568" y="4548884"/>
            <a:ext cx="3818865" cy="3131897"/>
            <a:chOff x="0" y="-28575"/>
            <a:chExt cx="5091820" cy="4175861"/>
          </a:xfrm>
        </p:grpSpPr>
        <p:sp>
          <p:nvSpPr>
            <p:cNvPr id="8" name="TextBox 8"/>
            <p:cNvSpPr txBox="1"/>
            <p:nvPr/>
          </p:nvSpPr>
          <p:spPr>
            <a:xfrm>
              <a:off x="0" y="-28575"/>
              <a:ext cx="5091820" cy="1802460"/>
            </a:xfrm>
            <a:prstGeom prst="rect">
              <a:avLst/>
            </a:prstGeom>
          </p:spPr>
          <p:txBody>
            <a:bodyPr lIns="0" tIns="0" rIns="0" bIns="0" rtlCol="0" anchor="t">
              <a:spAutoFit/>
            </a:bodyPr>
            <a:lstStyle/>
            <a:p>
              <a:pPr marL="0" lvl="0" indent="0" algn="ctr">
                <a:lnSpc>
                  <a:spcPts val="5375"/>
                </a:lnSpc>
                <a:spcBef>
                  <a:spcPct val="0"/>
                </a:spcBef>
              </a:pPr>
              <a:r>
                <a:rPr lang="en-CH" sz="4135" u="none" dirty="0">
                  <a:solidFill>
                    <a:srgbClr val="731F7D"/>
                  </a:solidFill>
                  <a:latin typeface="Halant Medium Italics"/>
                </a:rPr>
                <a:t>Financial incentive</a:t>
              </a:r>
              <a:endParaRPr lang="en-US" sz="4135" u="none" dirty="0">
                <a:solidFill>
                  <a:srgbClr val="731F7D"/>
                </a:solidFill>
                <a:latin typeface="Halant Medium Italics"/>
              </a:endParaRPr>
            </a:p>
          </p:txBody>
        </p:sp>
        <p:sp>
          <p:nvSpPr>
            <p:cNvPr id="9" name="TextBox 9"/>
            <p:cNvSpPr txBox="1"/>
            <p:nvPr/>
          </p:nvSpPr>
          <p:spPr>
            <a:xfrm>
              <a:off x="0" y="2127760"/>
              <a:ext cx="5091820" cy="2019526"/>
            </a:xfrm>
            <a:prstGeom prst="rect">
              <a:avLst/>
            </a:prstGeom>
          </p:spPr>
          <p:txBody>
            <a:bodyPr lIns="0" tIns="0" rIns="0" bIns="0" rtlCol="0" anchor="t">
              <a:spAutoFit/>
            </a:bodyPr>
            <a:lstStyle/>
            <a:p>
              <a:pPr algn="ctr">
                <a:lnSpc>
                  <a:spcPts val="2983"/>
                </a:lnSpc>
                <a:spcBef>
                  <a:spcPct val="0"/>
                </a:spcBef>
              </a:pPr>
              <a:r>
                <a:rPr lang="en-CH" sz="2131" spc="-21" dirty="0">
                  <a:solidFill>
                    <a:srgbClr val="000000"/>
                  </a:solidFill>
                  <a:latin typeface="Assistant Regular"/>
                </a:rPr>
                <a:t>W</a:t>
              </a:r>
              <a:r>
                <a:rPr lang="fr-FR" sz="2131" spc="-21" dirty="0">
                  <a:solidFill>
                    <a:srgbClr val="000000"/>
                  </a:solidFill>
                  <a:latin typeface="Assistant Regular"/>
                </a:rPr>
                <a:t>i</a:t>
              </a:r>
              <a:r>
                <a:rPr lang="en-CH" sz="2131" spc="-21" dirty="0" err="1">
                  <a:solidFill>
                    <a:srgbClr val="000000"/>
                  </a:solidFill>
                  <a:latin typeface="Assistant Regular"/>
                </a:rPr>
                <a:t>th</a:t>
              </a:r>
              <a:r>
                <a:rPr lang="en-CH" sz="2131" spc="-21" dirty="0">
                  <a:solidFill>
                    <a:srgbClr val="000000"/>
                  </a:solidFill>
                  <a:latin typeface="Assistant Regular"/>
                </a:rPr>
                <a:t> up to 5 000 </a:t>
              </a:r>
              <a:r>
                <a:rPr lang="en-CH" sz="2131" spc="-21" dirty="0" err="1">
                  <a:solidFill>
                    <a:srgbClr val="000000"/>
                  </a:solidFill>
                  <a:latin typeface="Assistant Regular"/>
                </a:rPr>
                <a:t>chf</a:t>
              </a:r>
              <a:r>
                <a:rPr lang="en-CH" sz="2131" spc="-21" dirty="0">
                  <a:solidFill>
                    <a:srgbClr val="000000"/>
                  </a:solidFill>
                  <a:latin typeface="Assistant Regular"/>
                </a:rPr>
                <a:t> per year of compensations, buying electric cars can be a great investment as well</a:t>
              </a:r>
              <a:endParaRPr lang="en-US" sz="2131" spc="-21" dirty="0">
                <a:solidFill>
                  <a:srgbClr val="000000"/>
                </a:solidFill>
                <a:latin typeface="Assistant Regular"/>
              </a:endParaRPr>
            </a:p>
          </p:txBody>
        </p:sp>
      </p:grpSp>
      <p:grpSp>
        <p:nvGrpSpPr>
          <p:cNvPr id="10" name="Group 10"/>
          <p:cNvGrpSpPr/>
          <p:nvPr/>
        </p:nvGrpSpPr>
        <p:grpSpPr>
          <a:xfrm>
            <a:off x="12268200" y="4548884"/>
            <a:ext cx="3818865" cy="3516618"/>
            <a:chOff x="0" y="-28575"/>
            <a:chExt cx="5091820" cy="4688822"/>
          </a:xfrm>
        </p:grpSpPr>
        <p:sp>
          <p:nvSpPr>
            <p:cNvPr id="11" name="TextBox 11"/>
            <p:cNvSpPr txBox="1"/>
            <p:nvPr/>
          </p:nvSpPr>
          <p:spPr>
            <a:xfrm>
              <a:off x="0" y="-28575"/>
              <a:ext cx="5091820" cy="1802460"/>
            </a:xfrm>
            <a:prstGeom prst="rect">
              <a:avLst/>
            </a:prstGeom>
          </p:spPr>
          <p:txBody>
            <a:bodyPr lIns="0" tIns="0" rIns="0" bIns="0" rtlCol="0" anchor="t">
              <a:spAutoFit/>
            </a:bodyPr>
            <a:lstStyle/>
            <a:p>
              <a:pPr marL="0" lvl="0" indent="0" algn="ctr">
                <a:lnSpc>
                  <a:spcPts val="5375"/>
                </a:lnSpc>
                <a:spcBef>
                  <a:spcPct val="0"/>
                </a:spcBef>
              </a:pPr>
              <a:r>
                <a:rPr lang="en-CH" sz="4135" dirty="0">
                  <a:solidFill>
                    <a:srgbClr val="731F7D"/>
                  </a:solidFill>
                  <a:latin typeface="Halant Medium Italics"/>
                </a:rPr>
                <a:t>Longer lasting battery</a:t>
              </a:r>
              <a:endParaRPr lang="en-US" sz="4135" u="none" dirty="0">
                <a:solidFill>
                  <a:srgbClr val="731F7D"/>
                </a:solidFill>
                <a:latin typeface="Halant Medium Italics"/>
              </a:endParaRPr>
            </a:p>
          </p:txBody>
        </p:sp>
        <p:sp>
          <p:nvSpPr>
            <p:cNvPr id="12" name="TextBox 12"/>
            <p:cNvSpPr txBox="1"/>
            <p:nvPr/>
          </p:nvSpPr>
          <p:spPr>
            <a:xfrm>
              <a:off x="0" y="2127760"/>
              <a:ext cx="5091820" cy="2532487"/>
            </a:xfrm>
            <a:prstGeom prst="rect">
              <a:avLst/>
            </a:prstGeom>
          </p:spPr>
          <p:txBody>
            <a:bodyPr lIns="0" tIns="0" rIns="0" bIns="0" rtlCol="0" anchor="t">
              <a:spAutoFit/>
            </a:bodyPr>
            <a:lstStyle/>
            <a:p>
              <a:pPr algn="ctr">
                <a:lnSpc>
                  <a:spcPts val="2983"/>
                </a:lnSpc>
                <a:spcBef>
                  <a:spcPct val="0"/>
                </a:spcBef>
              </a:pPr>
              <a:r>
                <a:rPr lang="en-CH" sz="2131" spc="-21" dirty="0">
                  <a:solidFill>
                    <a:srgbClr val="000000"/>
                  </a:solidFill>
                  <a:latin typeface="Assistant Regular"/>
                </a:rPr>
                <a:t>Trained AI will keep the </a:t>
              </a:r>
              <a:r>
                <a:rPr lang="en-CH" sz="2131" spc="-21" dirty="0" err="1">
                  <a:solidFill>
                    <a:srgbClr val="000000"/>
                  </a:solidFill>
                  <a:latin typeface="Assistant Regular"/>
                </a:rPr>
                <a:t>bettery</a:t>
              </a:r>
              <a:r>
                <a:rPr lang="en-CH" sz="2131" spc="-21" dirty="0">
                  <a:solidFill>
                    <a:srgbClr val="000000"/>
                  </a:solidFill>
                  <a:latin typeface="Assistant Regular"/>
                </a:rPr>
                <a:t> most of the time in the sweet spot, between 20 and 80 % charge, avoiding full charges and discharged that reduce battery life</a:t>
              </a:r>
              <a:endParaRPr lang="en-US" sz="2131" spc="-21" dirty="0">
                <a:solidFill>
                  <a:srgbClr val="000000"/>
                </a:solidFill>
                <a:latin typeface="Assistant Regular"/>
              </a:endParaRPr>
            </a:p>
          </p:txBody>
        </p:sp>
      </p:grpSp>
      <p:pic>
        <p:nvPicPr>
          <p:cNvPr id="13" name="Picture 13"/>
          <p:cNvPicPr>
            <a:picLocks noChangeAspect="1"/>
          </p:cNvPicPr>
          <p:nvPr/>
        </p:nvPicPr>
        <p:blipFill>
          <a:blip r:embed="rId3"/>
          <a:srcRect/>
          <a:stretch>
            <a:fillRect/>
          </a:stretch>
        </p:blipFill>
        <p:spPr>
          <a:xfrm rot="313119">
            <a:off x="15158388" y="-1579634"/>
            <a:ext cx="5214256" cy="4986132"/>
          </a:xfrm>
          <a:prstGeom prst="rect">
            <a:avLst/>
          </a:prstGeom>
        </p:spPr>
      </p:pic>
      <p:pic>
        <p:nvPicPr>
          <p:cNvPr id="15" name="Graphic 14" descr="Open hand with plant">
            <a:extLst>
              <a:ext uri="{FF2B5EF4-FFF2-40B4-BE49-F238E27FC236}">
                <a16:creationId xmlns:a16="http://schemas.microsoft.com/office/drawing/2014/main" id="{93DD2F3E-853A-428C-8D86-34358F3403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53167" y="3488643"/>
            <a:ext cx="914400" cy="914400"/>
          </a:xfrm>
          <a:prstGeom prst="rect">
            <a:avLst/>
          </a:prstGeom>
        </p:spPr>
      </p:pic>
      <p:pic>
        <p:nvPicPr>
          <p:cNvPr id="17" name="Graphic 16" descr="Electric car">
            <a:extLst>
              <a:ext uri="{FF2B5EF4-FFF2-40B4-BE49-F238E27FC236}">
                <a16:creationId xmlns:a16="http://schemas.microsoft.com/office/drawing/2014/main" id="{C967032D-DA53-4AFA-85F9-74FF242A4E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720432" y="3456339"/>
            <a:ext cx="914400" cy="914400"/>
          </a:xfrm>
          <a:prstGeom prst="rect">
            <a:avLst/>
          </a:prstGeom>
        </p:spPr>
      </p:pic>
      <p:pic>
        <p:nvPicPr>
          <p:cNvPr id="19" name="Graphic 18" descr="Piggy Bank">
            <a:extLst>
              <a:ext uri="{FF2B5EF4-FFF2-40B4-BE49-F238E27FC236}">
                <a16:creationId xmlns:a16="http://schemas.microsoft.com/office/drawing/2014/main" id="{2B17C431-DB2F-4F74-A7AC-3ADB5FC9B5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86799" y="3532539"/>
            <a:ext cx="914400" cy="914400"/>
          </a:xfrm>
          <a:prstGeom prst="rect">
            <a:avLst/>
          </a:prstGeom>
        </p:spPr>
      </p:pic>
      <p:pic>
        <p:nvPicPr>
          <p:cNvPr id="20" name="Picture 19">
            <a:extLst>
              <a:ext uri="{FF2B5EF4-FFF2-40B4-BE49-F238E27FC236}">
                <a16:creationId xmlns:a16="http://schemas.microsoft.com/office/drawing/2014/main" id="{EC97346D-2543-4B2B-829C-B5E0DA6B85A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8200" y="8604998"/>
            <a:ext cx="595084" cy="652982"/>
          </a:xfrm>
          <a:prstGeom prst="rect">
            <a:avLst/>
          </a:prstGeom>
        </p:spPr>
      </p:pic>
      <p:sp>
        <p:nvSpPr>
          <p:cNvPr id="22" name="TextBox 21">
            <a:extLst>
              <a:ext uri="{FF2B5EF4-FFF2-40B4-BE49-F238E27FC236}">
                <a16:creationId xmlns:a16="http://schemas.microsoft.com/office/drawing/2014/main" id="{7D5E7D35-8747-498F-8147-DF302E9B98C2}"/>
              </a:ext>
            </a:extLst>
          </p:cNvPr>
          <p:cNvSpPr txBox="1"/>
          <p:nvPr/>
        </p:nvSpPr>
        <p:spPr>
          <a:xfrm>
            <a:off x="4055900" y="9232580"/>
            <a:ext cx="11499850" cy="646331"/>
          </a:xfrm>
          <a:prstGeom prst="rect">
            <a:avLst/>
          </a:prstGeom>
          <a:noFill/>
        </p:spPr>
        <p:txBody>
          <a:bodyPr wrap="square">
            <a:spAutoFit/>
          </a:bodyPr>
          <a:lstStyle/>
          <a:p>
            <a:r>
              <a:rPr lang="en-CH" sz="1800" spc="-21" dirty="0">
                <a:solidFill>
                  <a:srgbClr val="000000"/>
                </a:solidFill>
                <a:latin typeface="Assistant Regular"/>
              </a:rPr>
              <a:t> </a:t>
            </a:r>
            <a:r>
              <a:rPr lang="fr-FR" sz="1800" spc="-21" dirty="0">
                <a:solidFill>
                  <a:srgbClr val="000000"/>
                </a:solidFill>
                <a:latin typeface="Assistant Regular"/>
                <a:hlinkClick r:id="rId11"/>
              </a:rPr>
              <a:t>https://www.figma.com/proto/b9eYr5TCkUgyCBEBWIZM5K/Untitled?node-id=2%3A2&amp;starting-point-node-id=2%3A2</a:t>
            </a:r>
            <a:endParaRPr lang="en-CH" sz="1800" spc="-21" dirty="0">
              <a:solidFill>
                <a:srgbClr val="000000"/>
              </a:solidFill>
              <a:latin typeface="Assistant Regular"/>
            </a:endParaRPr>
          </a:p>
          <a:p>
            <a:r>
              <a:rPr lang="en-CH" sz="1800" spc="-21" dirty="0">
                <a:solidFill>
                  <a:srgbClr val="000000"/>
                </a:solidFill>
                <a:latin typeface="Assistant Regular"/>
              </a:rPr>
              <a:t> </a:t>
            </a:r>
            <a:endParaRPr lang="fr-F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144000" y="1038225"/>
            <a:ext cx="8115300" cy="1070165"/>
          </a:xfrm>
          <a:prstGeom prst="rect">
            <a:avLst/>
          </a:prstGeom>
        </p:spPr>
        <p:txBody>
          <a:bodyPr lIns="0" tIns="0" rIns="0" bIns="0" rtlCol="0" anchor="t">
            <a:spAutoFit/>
          </a:bodyPr>
          <a:lstStyle/>
          <a:p>
            <a:pPr>
              <a:lnSpc>
                <a:spcPts val="8345"/>
              </a:lnSpc>
            </a:pPr>
            <a:r>
              <a:rPr lang="en-CH" sz="7072" dirty="0">
                <a:solidFill>
                  <a:srgbClr val="000000"/>
                </a:solidFill>
                <a:latin typeface="HK Grotesk Bold"/>
              </a:rPr>
              <a:t>Extensive data</a:t>
            </a:r>
            <a:endParaRPr lang="en-US" sz="7072" dirty="0">
              <a:solidFill>
                <a:srgbClr val="000000"/>
              </a:solidFill>
              <a:latin typeface="HK Grotesk Bold"/>
            </a:endParaRPr>
          </a:p>
        </p:txBody>
      </p:sp>
      <p:sp>
        <p:nvSpPr>
          <p:cNvPr id="4" name="TextBox 4"/>
          <p:cNvSpPr txBox="1"/>
          <p:nvPr/>
        </p:nvSpPr>
        <p:spPr>
          <a:xfrm>
            <a:off x="8991600" y="4838700"/>
            <a:ext cx="8115300" cy="2891561"/>
          </a:xfrm>
          <a:prstGeom prst="rect">
            <a:avLst/>
          </a:prstGeom>
        </p:spPr>
        <p:txBody>
          <a:bodyPr lIns="0" tIns="0" rIns="0" bIns="0" rtlCol="0" anchor="t">
            <a:spAutoFit/>
          </a:bodyPr>
          <a:lstStyle/>
          <a:p>
            <a:pPr>
              <a:lnSpc>
                <a:spcPts val="3230"/>
              </a:lnSpc>
              <a:spcBef>
                <a:spcPct val="0"/>
              </a:spcBef>
            </a:pPr>
            <a:r>
              <a:rPr lang="en-US" sz="3600" spc="-23" dirty="0">
                <a:solidFill>
                  <a:srgbClr val="000000"/>
                </a:solidFill>
                <a:latin typeface="Assistant Regular"/>
              </a:rPr>
              <a:t>Free or occupied charging stations</a:t>
            </a:r>
            <a:endParaRPr lang="en-CH" sz="3600" spc="-23" dirty="0">
              <a:solidFill>
                <a:srgbClr val="000000"/>
              </a:solidFill>
              <a:latin typeface="Assistant Regular"/>
            </a:endParaRPr>
          </a:p>
          <a:p>
            <a:pPr>
              <a:lnSpc>
                <a:spcPts val="3230"/>
              </a:lnSpc>
              <a:spcBef>
                <a:spcPct val="0"/>
              </a:spcBef>
            </a:pPr>
            <a:endParaRPr lang="en-CH" sz="3600" spc="-23" dirty="0">
              <a:solidFill>
                <a:srgbClr val="000000"/>
              </a:solidFill>
              <a:latin typeface="Assistant Regular"/>
            </a:endParaRPr>
          </a:p>
          <a:p>
            <a:pPr>
              <a:lnSpc>
                <a:spcPts val="3230"/>
              </a:lnSpc>
              <a:spcBef>
                <a:spcPct val="0"/>
              </a:spcBef>
            </a:pPr>
            <a:endParaRPr lang="en-CH" sz="3600" spc="-23" dirty="0">
              <a:solidFill>
                <a:srgbClr val="000000"/>
              </a:solidFill>
              <a:latin typeface="Assistant Regular"/>
            </a:endParaRPr>
          </a:p>
          <a:p>
            <a:pPr>
              <a:lnSpc>
                <a:spcPts val="3230"/>
              </a:lnSpc>
              <a:spcBef>
                <a:spcPct val="0"/>
              </a:spcBef>
            </a:pPr>
            <a:r>
              <a:rPr lang="en-CH" sz="3600" spc="-23" dirty="0">
                <a:solidFill>
                  <a:srgbClr val="000000"/>
                </a:solidFill>
                <a:latin typeface="Assistant Regular"/>
              </a:rPr>
              <a:t>El</a:t>
            </a:r>
            <a:r>
              <a:rPr lang="en-US" sz="3600" spc="-23" dirty="0" err="1">
                <a:solidFill>
                  <a:srgbClr val="000000"/>
                </a:solidFill>
                <a:latin typeface="Assistant Regular"/>
              </a:rPr>
              <a:t>ectric</a:t>
            </a:r>
            <a:r>
              <a:rPr lang="en-US" sz="3600" spc="-23" dirty="0">
                <a:solidFill>
                  <a:srgbClr val="000000"/>
                </a:solidFill>
                <a:latin typeface="Assistant Regular"/>
              </a:rPr>
              <a:t> vehicle locations</a:t>
            </a:r>
            <a:endParaRPr lang="en-CH" sz="3600" spc="-23" dirty="0">
              <a:solidFill>
                <a:srgbClr val="000000"/>
              </a:solidFill>
              <a:latin typeface="Assistant Regular"/>
            </a:endParaRPr>
          </a:p>
          <a:p>
            <a:pPr>
              <a:lnSpc>
                <a:spcPts val="3230"/>
              </a:lnSpc>
              <a:spcBef>
                <a:spcPct val="0"/>
              </a:spcBef>
            </a:pPr>
            <a:endParaRPr lang="en-CH" sz="3600" spc="-23" dirty="0">
              <a:solidFill>
                <a:srgbClr val="000000"/>
              </a:solidFill>
              <a:latin typeface="Assistant Regular"/>
            </a:endParaRPr>
          </a:p>
          <a:p>
            <a:pPr>
              <a:lnSpc>
                <a:spcPts val="3230"/>
              </a:lnSpc>
              <a:spcBef>
                <a:spcPct val="0"/>
              </a:spcBef>
            </a:pPr>
            <a:endParaRPr lang="en-CH" sz="3600" spc="-23" dirty="0">
              <a:solidFill>
                <a:srgbClr val="000000"/>
              </a:solidFill>
              <a:latin typeface="Assistant Regular"/>
            </a:endParaRPr>
          </a:p>
          <a:p>
            <a:pPr>
              <a:lnSpc>
                <a:spcPts val="3230"/>
              </a:lnSpc>
              <a:spcBef>
                <a:spcPct val="0"/>
              </a:spcBef>
            </a:pPr>
            <a:r>
              <a:rPr lang="en-US" sz="3600" spc="-23" dirty="0">
                <a:solidFill>
                  <a:srgbClr val="000000"/>
                </a:solidFill>
                <a:latin typeface="Assistant Regular"/>
              </a:rPr>
              <a:t>Population movements</a:t>
            </a:r>
          </a:p>
        </p:txBody>
      </p:sp>
      <p:pic>
        <p:nvPicPr>
          <p:cNvPr id="6146" name="Picture 2" descr="Data Cascades, AI for Football, and Protein Generation">
            <a:extLst>
              <a:ext uri="{FF2B5EF4-FFF2-40B4-BE49-F238E27FC236}">
                <a16:creationId xmlns:a16="http://schemas.microsoft.com/office/drawing/2014/main" id="{BDDC6162-FB15-4DF6-BAA5-00DAFB80C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0"/>
            <a:ext cx="13583657" cy="1026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57600" y="1964763"/>
            <a:ext cx="7726964" cy="1070165"/>
          </a:xfrm>
          <a:prstGeom prst="rect">
            <a:avLst/>
          </a:prstGeom>
        </p:spPr>
        <p:txBody>
          <a:bodyPr lIns="0" tIns="0" rIns="0" bIns="0" rtlCol="0" anchor="t">
            <a:spAutoFit/>
          </a:bodyPr>
          <a:lstStyle/>
          <a:p>
            <a:pPr>
              <a:lnSpc>
                <a:spcPts val="8345"/>
              </a:lnSpc>
            </a:pPr>
            <a:r>
              <a:rPr lang="en-CH" sz="7072" dirty="0">
                <a:solidFill>
                  <a:srgbClr val="000000"/>
                </a:solidFill>
                <a:latin typeface="HK Grotesk Bold"/>
              </a:rPr>
              <a:t>Timeline</a:t>
            </a:r>
            <a:endParaRPr lang="en-US" sz="7072" dirty="0">
              <a:solidFill>
                <a:srgbClr val="000000"/>
              </a:solidFill>
              <a:latin typeface="HK Grotesk Bold"/>
            </a:endParaRPr>
          </a:p>
        </p:txBody>
      </p:sp>
      <p:pic>
        <p:nvPicPr>
          <p:cNvPr id="3" name="Picture 3"/>
          <p:cNvPicPr>
            <a:picLocks noChangeAspect="1"/>
          </p:cNvPicPr>
          <p:nvPr/>
        </p:nvPicPr>
        <p:blipFill>
          <a:blip r:embed="rId3"/>
          <a:srcRect/>
          <a:stretch>
            <a:fillRect/>
          </a:stretch>
        </p:blipFill>
        <p:spPr>
          <a:xfrm rot="-10094169">
            <a:off x="-2388976" y="6790599"/>
            <a:ext cx="4826443" cy="4615286"/>
          </a:xfrm>
          <a:prstGeom prst="rect">
            <a:avLst/>
          </a:prstGeom>
        </p:spPr>
      </p:pic>
      <p:pic>
        <p:nvPicPr>
          <p:cNvPr id="13" name="Picture 13"/>
          <p:cNvPicPr>
            <a:picLocks noChangeAspect="1"/>
          </p:cNvPicPr>
          <p:nvPr/>
        </p:nvPicPr>
        <p:blipFill>
          <a:blip r:embed="rId4"/>
          <a:srcRect/>
          <a:stretch>
            <a:fillRect/>
          </a:stretch>
        </p:blipFill>
        <p:spPr>
          <a:xfrm rot="9440951">
            <a:off x="-957979" y="335262"/>
            <a:ext cx="2207918" cy="2092002"/>
          </a:xfrm>
          <a:prstGeom prst="rect">
            <a:avLst/>
          </a:prstGeom>
        </p:spPr>
      </p:pic>
      <p:cxnSp>
        <p:nvCxnSpPr>
          <p:cNvPr id="19" name="Straight Arrow Connector 18">
            <a:extLst>
              <a:ext uri="{FF2B5EF4-FFF2-40B4-BE49-F238E27FC236}">
                <a16:creationId xmlns:a16="http://schemas.microsoft.com/office/drawing/2014/main" id="{AB0F4403-EC34-4CA0-ADEE-07B1C7EAD795}"/>
              </a:ext>
            </a:extLst>
          </p:cNvPr>
          <p:cNvCxnSpPr>
            <a:cxnSpLocks/>
          </p:cNvCxnSpPr>
          <p:nvPr/>
        </p:nvCxnSpPr>
        <p:spPr>
          <a:xfrm>
            <a:off x="3657600" y="6743700"/>
            <a:ext cx="1310566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2E12C92-D3AB-454E-8A4B-A7D0E27ADEB7}"/>
              </a:ext>
            </a:extLst>
          </p:cNvPr>
          <p:cNvSpPr/>
          <p:nvPr/>
        </p:nvSpPr>
        <p:spPr>
          <a:xfrm>
            <a:off x="3657600" y="6591300"/>
            <a:ext cx="288077" cy="3048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98AFDE60-628B-4AE1-BA01-A69F5C84C86C}"/>
              </a:ext>
            </a:extLst>
          </p:cNvPr>
          <p:cNvSpPr/>
          <p:nvPr/>
        </p:nvSpPr>
        <p:spPr>
          <a:xfrm>
            <a:off x="6274207" y="6591300"/>
            <a:ext cx="288077" cy="3048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28366AD8-629D-4785-9118-8391A4DC3275}"/>
              </a:ext>
            </a:extLst>
          </p:cNvPr>
          <p:cNvSpPr/>
          <p:nvPr/>
        </p:nvSpPr>
        <p:spPr>
          <a:xfrm>
            <a:off x="8999960" y="6591300"/>
            <a:ext cx="288077" cy="3048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AD98B65E-28EA-420A-8697-76BAB2556F60}"/>
              </a:ext>
            </a:extLst>
          </p:cNvPr>
          <p:cNvSpPr/>
          <p:nvPr/>
        </p:nvSpPr>
        <p:spPr>
          <a:xfrm>
            <a:off x="11899993" y="6591300"/>
            <a:ext cx="288077" cy="3048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31" name="TextBox 6">
            <a:extLst>
              <a:ext uri="{FF2B5EF4-FFF2-40B4-BE49-F238E27FC236}">
                <a16:creationId xmlns:a16="http://schemas.microsoft.com/office/drawing/2014/main" id="{E4E809AF-9B10-49CF-AAFA-AD0288B230E0}"/>
              </a:ext>
            </a:extLst>
          </p:cNvPr>
          <p:cNvSpPr txBox="1"/>
          <p:nvPr/>
        </p:nvSpPr>
        <p:spPr>
          <a:xfrm>
            <a:off x="2108011" y="4154501"/>
            <a:ext cx="3818865" cy="360483"/>
          </a:xfrm>
          <a:prstGeom prst="rect">
            <a:avLst/>
          </a:prstGeom>
        </p:spPr>
        <p:txBody>
          <a:bodyPr lIns="0" tIns="0" rIns="0" bIns="0" rtlCol="0" anchor="t">
            <a:spAutoFit/>
          </a:bodyPr>
          <a:lstStyle/>
          <a:p>
            <a:pPr algn="ctr">
              <a:lnSpc>
                <a:spcPts val="2983"/>
              </a:lnSpc>
              <a:spcBef>
                <a:spcPct val="0"/>
              </a:spcBef>
            </a:pPr>
            <a:r>
              <a:rPr lang="en-CH" sz="2131" spc="-21" dirty="0">
                <a:solidFill>
                  <a:srgbClr val="000000"/>
                </a:solidFill>
                <a:latin typeface="Assistant Regular"/>
              </a:rPr>
              <a:t>AI Development</a:t>
            </a:r>
            <a:endParaRPr lang="en-US" sz="2131" spc="-21" dirty="0">
              <a:solidFill>
                <a:srgbClr val="000000"/>
              </a:solidFill>
              <a:latin typeface="Assistant Regular"/>
            </a:endParaRPr>
          </a:p>
        </p:txBody>
      </p:sp>
      <p:sp>
        <p:nvSpPr>
          <p:cNvPr id="32" name="TextBox 6">
            <a:extLst>
              <a:ext uri="{FF2B5EF4-FFF2-40B4-BE49-F238E27FC236}">
                <a16:creationId xmlns:a16="http://schemas.microsoft.com/office/drawing/2014/main" id="{F74C4A32-3F42-4746-B16A-02075BD3D2DE}"/>
              </a:ext>
            </a:extLst>
          </p:cNvPr>
          <p:cNvSpPr txBox="1"/>
          <p:nvPr/>
        </p:nvSpPr>
        <p:spPr>
          <a:xfrm>
            <a:off x="4508814" y="4905222"/>
            <a:ext cx="3818865" cy="745204"/>
          </a:xfrm>
          <a:prstGeom prst="rect">
            <a:avLst/>
          </a:prstGeom>
        </p:spPr>
        <p:txBody>
          <a:bodyPr lIns="0" tIns="0" rIns="0" bIns="0" rtlCol="0" anchor="t">
            <a:spAutoFit/>
          </a:bodyPr>
          <a:lstStyle/>
          <a:p>
            <a:pPr algn="ctr">
              <a:lnSpc>
                <a:spcPts val="2983"/>
              </a:lnSpc>
              <a:spcBef>
                <a:spcPct val="0"/>
              </a:spcBef>
            </a:pPr>
            <a:r>
              <a:rPr lang="en-CH" sz="2131" spc="-21" dirty="0">
                <a:solidFill>
                  <a:srgbClr val="000000"/>
                </a:solidFill>
                <a:latin typeface="Assistant Regular"/>
              </a:rPr>
              <a:t>Implementation in Lausanne</a:t>
            </a:r>
          </a:p>
          <a:p>
            <a:pPr algn="ctr">
              <a:lnSpc>
                <a:spcPts val="2983"/>
              </a:lnSpc>
              <a:spcBef>
                <a:spcPct val="0"/>
              </a:spcBef>
            </a:pPr>
            <a:r>
              <a:rPr lang="en-CH" sz="2131" spc="-21" dirty="0">
                <a:solidFill>
                  <a:srgbClr val="000000"/>
                </a:solidFill>
                <a:latin typeface="Assistant Regular"/>
              </a:rPr>
              <a:t>Hardware</a:t>
            </a:r>
            <a:endParaRPr lang="en-US" sz="2131" spc="-21" dirty="0">
              <a:solidFill>
                <a:srgbClr val="000000"/>
              </a:solidFill>
              <a:latin typeface="Assistant Regular"/>
            </a:endParaRPr>
          </a:p>
        </p:txBody>
      </p:sp>
      <p:sp>
        <p:nvSpPr>
          <p:cNvPr id="33" name="TextBox 6">
            <a:extLst>
              <a:ext uri="{FF2B5EF4-FFF2-40B4-BE49-F238E27FC236}">
                <a16:creationId xmlns:a16="http://schemas.microsoft.com/office/drawing/2014/main" id="{87737801-756C-4DAE-9FF8-6888AAB3A7DB}"/>
              </a:ext>
            </a:extLst>
          </p:cNvPr>
          <p:cNvSpPr txBox="1"/>
          <p:nvPr/>
        </p:nvSpPr>
        <p:spPr>
          <a:xfrm>
            <a:off x="7234567" y="4076700"/>
            <a:ext cx="3818865" cy="360483"/>
          </a:xfrm>
          <a:prstGeom prst="rect">
            <a:avLst/>
          </a:prstGeom>
        </p:spPr>
        <p:txBody>
          <a:bodyPr lIns="0" tIns="0" rIns="0" bIns="0" rtlCol="0" anchor="t">
            <a:spAutoFit/>
          </a:bodyPr>
          <a:lstStyle/>
          <a:p>
            <a:pPr algn="ctr">
              <a:lnSpc>
                <a:spcPts val="2983"/>
              </a:lnSpc>
              <a:spcBef>
                <a:spcPct val="0"/>
              </a:spcBef>
            </a:pPr>
            <a:r>
              <a:rPr lang="en-CH" sz="2131" spc="-21" dirty="0">
                <a:solidFill>
                  <a:srgbClr val="000000"/>
                </a:solidFill>
                <a:latin typeface="Assistant Regular"/>
              </a:rPr>
              <a:t>Initial growth</a:t>
            </a:r>
            <a:endParaRPr lang="en-US" sz="2131" spc="-21" dirty="0">
              <a:solidFill>
                <a:srgbClr val="000000"/>
              </a:solidFill>
              <a:latin typeface="Assistant Regular"/>
            </a:endParaRPr>
          </a:p>
        </p:txBody>
      </p:sp>
      <p:sp>
        <p:nvSpPr>
          <p:cNvPr id="34" name="TextBox 6">
            <a:extLst>
              <a:ext uri="{FF2B5EF4-FFF2-40B4-BE49-F238E27FC236}">
                <a16:creationId xmlns:a16="http://schemas.microsoft.com/office/drawing/2014/main" id="{34182066-3883-4E09-A93A-2ED0B53C34D9}"/>
              </a:ext>
            </a:extLst>
          </p:cNvPr>
          <p:cNvSpPr txBox="1"/>
          <p:nvPr/>
        </p:nvSpPr>
        <p:spPr>
          <a:xfrm>
            <a:off x="10134600" y="5007895"/>
            <a:ext cx="3818865" cy="360483"/>
          </a:xfrm>
          <a:prstGeom prst="rect">
            <a:avLst/>
          </a:prstGeom>
        </p:spPr>
        <p:txBody>
          <a:bodyPr lIns="0" tIns="0" rIns="0" bIns="0" rtlCol="0" anchor="t">
            <a:spAutoFit/>
          </a:bodyPr>
          <a:lstStyle/>
          <a:p>
            <a:pPr algn="ctr">
              <a:lnSpc>
                <a:spcPts val="2983"/>
              </a:lnSpc>
              <a:spcBef>
                <a:spcPct val="0"/>
              </a:spcBef>
            </a:pPr>
            <a:r>
              <a:rPr lang="en-CH" sz="2131" spc="-21" dirty="0">
                <a:solidFill>
                  <a:srgbClr val="000000"/>
                </a:solidFill>
                <a:latin typeface="Assistant Regular"/>
              </a:rPr>
              <a:t>Exporting model in other cantons</a:t>
            </a:r>
            <a:endParaRPr lang="en-US" sz="2131" spc="-21" dirty="0">
              <a:solidFill>
                <a:srgbClr val="000000"/>
              </a:solidFill>
              <a:latin typeface="Assistant Regular"/>
            </a:endParaRPr>
          </a:p>
        </p:txBody>
      </p:sp>
      <p:sp>
        <p:nvSpPr>
          <p:cNvPr id="35" name="TextBox 6">
            <a:extLst>
              <a:ext uri="{FF2B5EF4-FFF2-40B4-BE49-F238E27FC236}">
                <a16:creationId xmlns:a16="http://schemas.microsoft.com/office/drawing/2014/main" id="{CDE5ECE4-6E07-42EF-B014-26BCA689CB59}"/>
              </a:ext>
            </a:extLst>
          </p:cNvPr>
          <p:cNvSpPr txBox="1"/>
          <p:nvPr/>
        </p:nvSpPr>
        <p:spPr>
          <a:xfrm>
            <a:off x="12944395" y="4123221"/>
            <a:ext cx="3818865" cy="360483"/>
          </a:xfrm>
          <a:prstGeom prst="rect">
            <a:avLst/>
          </a:prstGeom>
        </p:spPr>
        <p:txBody>
          <a:bodyPr lIns="0" tIns="0" rIns="0" bIns="0" rtlCol="0" anchor="t">
            <a:spAutoFit/>
          </a:bodyPr>
          <a:lstStyle/>
          <a:p>
            <a:pPr algn="ctr">
              <a:lnSpc>
                <a:spcPts val="2983"/>
              </a:lnSpc>
              <a:spcBef>
                <a:spcPct val="0"/>
              </a:spcBef>
            </a:pPr>
            <a:r>
              <a:rPr lang="en-CH" sz="2131" spc="-21" dirty="0">
                <a:solidFill>
                  <a:srgbClr val="000000"/>
                </a:solidFill>
                <a:latin typeface="Assistant Regular"/>
              </a:rPr>
              <a:t>Mass growth</a:t>
            </a:r>
            <a:endParaRPr lang="en-US" sz="2131" spc="-21" dirty="0">
              <a:solidFill>
                <a:srgbClr val="000000"/>
              </a:solidFill>
              <a:latin typeface="Assistant Regular"/>
            </a:endParaRPr>
          </a:p>
        </p:txBody>
      </p:sp>
      <p:sp>
        <p:nvSpPr>
          <p:cNvPr id="36" name="Oval 35">
            <a:extLst>
              <a:ext uri="{FF2B5EF4-FFF2-40B4-BE49-F238E27FC236}">
                <a16:creationId xmlns:a16="http://schemas.microsoft.com/office/drawing/2014/main" id="{582CB718-0410-4215-BDB4-077A7D6BDC64}"/>
              </a:ext>
            </a:extLst>
          </p:cNvPr>
          <p:cNvSpPr/>
          <p:nvPr/>
        </p:nvSpPr>
        <p:spPr>
          <a:xfrm>
            <a:off x="14800026" y="6591300"/>
            <a:ext cx="288077" cy="3048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37" name="TextBox 6">
            <a:extLst>
              <a:ext uri="{FF2B5EF4-FFF2-40B4-BE49-F238E27FC236}">
                <a16:creationId xmlns:a16="http://schemas.microsoft.com/office/drawing/2014/main" id="{9166A7C6-4666-492F-BBD5-AF0F039E9ABF}"/>
              </a:ext>
            </a:extLst>
          </p:cNvPr>
          <p:cNvSpPr txBox="1"/>
          <p:nvPr/>
        </p:nvSpPr>
        <p:spPr>
          <a:xfrm>
            <a:off x="1965685" y="6134100"/>
            <a:ext cx="3818865" cy="360483"/>
          </a:xfrm>
          <a:prstGeom prst="rect">
            <a:avLst/>
          </a:prstGeom>
        </p:spPr>
        <p:txBody>
          <a:bodyPr lIns="0" tIns="0" rIns="0" bIns="0" rtlCol="0" anchor="t">
            <a:spAutoFit/>
          </a:bodyPr>
          <a:lstStyle/>
          <a:p>
            <a:pPr algn="ctr">
              <a:lnSpc>
                <a:spcPts val="2983"/>
              </a:lnSpc>
              <a:spcBef>
                <a:spcPct val="0"/>
              </a:spcBef>
            </a:pPr>
            <a:r>
              <a:rPr lang="en-CH" sz="2131" i="1" spc="-21" dirty="0">
                <a:solidFill>
                  <a:srgbClr val="000000"/>
                </a:solidFill>
                <a:latin typeface="Assistant Regular"/>
              </a:rPr>
              <a:t>April-Sept</a:t>
            </a:r>
            <a:r>
              <a:rPr lang="en-CH" sz="2131" spc="-21" dirty="0">
                <a:solidFill>
                  <a:srgbClr val="000000"/>
                </a:solidFill>
                <a:latin typeface="Assistant Regular"/>
              </a:rPr>
              <a:t> </a:t>
            </a:r>
            <a:r>
              <a:rPr lang="en-CH" sz="2131" i="1" spc="-21" dirty="0">
                <a:solidFill>
                  <a:srgbClr val="000000"/>
                </a:solidFill>
                <a:latin typeface="Assistant Regular"/>
              </a:rPr>
              <a:t>2022</a:t>
            </a:r>
            <a:endParaRPr lang="en-US" sz="2131" i="1" spc="-21" dirty="0">
              <a:solidFill>
                <a:srgbClr val="000000"/>
              </a:solidFill>
              <a:latin typeface="Assistant Regular"/>
            </a:endParaRPr>
          </a:p>
        </p:txBody>
      </p:sp>
      <p:sp>
        <p:nvSpPr>
          <p:cNvPr id="38" name="TextBox 6">
            <a:extLst>
              <a:ext uri="{FF2B5EF4-FFF2-40B4-BE49-F238E27FC236}">
                <a16:creationId xmlns:a16="http://schemas.microsoft.com/office/drawing/2014/main" id="{A8B1ABC3-03F1-4754-8716-CDBB48669F08}"/>
              </a:ext>
            </a:extLst>
          </p:cNvPr>
          <p:cNvSpPr txBox="1"/>
          <p:nvPr/>
        </p:nvSpPr>
        <p:spPr>
          <a:xfrm>
            <a:off x="4652851" y="6166823"/>
            <a:ext cx="3818865" cy="360483"/>
          </a:xfrm>
          <a:prstGeom prst="rect">
            <a:avLst/>
          </a:prstGeom>
        </p:spPr>
        <p:txBody>
          <a:bodyPr lIns="0" tIns="0" rIns="0" bIns="0" rtlCol="0" anchor="t">
            <a:spAutoFit/>
          </a:bodyPr>
          <a:lstStyle/>
          <a:p>
            <a:pPr algn="ctr">
              <a:lnSpc>
                <a:spcPts val="2983"/>
              </a:lnSpc>
              <a:spcBef>
                <a:spcPct val="0"/>
              </a:spcBef>
            </a:pPr>
            <a:r>
              <a:rPr lang="en-CH" sz="2131" i="1" spc="-21" dirty="0">
                <a:solidFill>
                  <a:srgbClr val="000000"/>
                </a:solidFill>
                <a:latin typeface="Assistant Regular"/>
              </a:rPr>
              <a:t>Sept- Dec 2022</a:t>
            </a:r>
            <a:endParaRPr lang="en-US" sz="2131" i="1" spc="-21" dirty="0">
              <a:solidFill>
                <a:srgbClr val="000000"/>
              </a:solidFill>
              <a:latin typeface="Assistant Regular"/>
            </a:endParaRPr>
          </a:p>
        </p:txBody>
      </p:sp>
      <p:sp>
        <p:nvSpPr>
          <p:cNvPr id="39" name="TextBox 6">
            <a:extLst>
              <a:ext uri="{FF2B5EF4-FFF2-40B4-BE49-F238E27FC236}">
                <a16:creationId xmlns:a16="http://schemas.microsoft.com/office/drawing/2014/main" id="{F464E40E-4C84-46FF-ACCE-1D98DAE06644}"/>
              </a:ext>
            </a:extLst>
          </p:cNvPr>
          <p:cNvSpPr txBox="1"/>
          <p:nvPr/>
        </p:nvSpPr>
        <p:spPr>
          <a:xfrm>
            <a:off x="7269457" y="6166823"/>
            <a:ext cx="3818865" cy="360483"/>
          </a:xfrm>
          <a:prstGeom prst="rect">
            <a:avLst/>
          </a:prstGeom>
        </p:spPr>
        <p:txBody>
          <a:bodyPr lIns="0" tIns="0" rIns="0" bIns="0" rtlCol="0" anchor="t">
            <a:spAutoFit/>
          </a:bodyPr>
          <a:lstStyle/>
          <a:p>
            <a:pPr algn="ctr">
              <a:lnSpc>
                <a:spcPts val="2983"/>
              </a:lnSpc>
              <a:spcBef>
                <a:spcPct val="0"/>
              </a:spcBef>
            </a:pPr>
            <a:r>
              <a:rPr lang="en-CH" sz="2131" i="1" spc="-21" dirty="0">
                <a:solidFill>
                  <a:srgbClr val="000000"/>
                </a:solidFill>
                <a:latin typeface="Assistant Regular"/>
              </a:rPr>
              <a:t>Jan-Dec 2024</a:t>
            </a:r>
            <a:endParaRPr lang="en-US" sz="2131" i="1" spc="-21" dirty="0">
              <a:solidFill>
                <a:srgbClr val="000000"/>
              </a:solidFill>
              <a:latin typeface="Assistant Regular"/>
            </a:endParaRPr>
          </a:p>
        </p:txBody>
      </p:sp>
      <p:sp>
        <p:nvSpPr>
          <p:cNvPr id="40" name="TextBox 6">
            <a:extLst>
              <a:ext uri="{FF2B5EF4-FFF2-40B4-BE49-F238E27FC236}">
                <a16:creationId xmlns:a16="http://schemas.microsoft.com/office/drawing/2014/main" id="{913E14D0-6FEC-4022-B280-4C1DBAB440BE}"/>
              </a:ext>
            </a:extLst>
          </p:cNvPr>
          <p:cNvSpPr txBox="1"/>
          <p:nvPr/>
        </p:nvSpPr>
        <p:spPr>
          <a:xfrm>
            <a:off x="9990560" y="6154123"/>
            <a:ext cx="3818865" cy="360483"/>
          </a:xfrm>
          <a:prstGeom prst="rect">
            <a:avLst/>
          </a:prstGeom>
        </p:spPr>
        <p:txBody>
          <a:bodyPr lIns="0" tIns="0" rIns="0" bIns="0" rtlCol="0" anchor="t">
            <a:spAutoFit/>
          </a:bodyPr>
          <a:lstStyle/>
          <a:p>
            <a:pPr algn="ctr">
              <a:lnSpc>
                <a:spcPts val="2983"/>
              </a:lnSpc>
              <a:spcBef>
                <a:spcPct val="0"/>
              </a:spcBef>
            </a:pPr>
            <a:r>
              <a:rPr lang="en-CH" sz="2131" i="1" spc="-21" dirty="0">
                <a:solidFill>
                  <a:srgbClr val="000000"/>
                </a:solidFill>
                <a:latin typeface="Assistant Regular"/>
              </a:rPr>
              <a:t>Jan- Dec 2025</a:t>
            </a:r>
            <a:endParaRPr lang="en-US" sz="2131" i="1" spc="-21" dirty="0">
              <a:solidFill>
                <a:srgbClr val="000000"/>
              </a:solidFill>
              <a:latin typeface="Assistant Regular"/>
            </a:endParaRPr>
          </a:p>
        </p:txBody>
      </p:sp>
      <p:sp>
        <p:nvSpPr>
          <p:cNvPr id="41" name="TextBox 6">
            <a:extLst>
              <a:ext uri="{FF2B5EF4-FFF2-40B4-BE49-F238E27FC236}">
                <a16:creationId xmlns:a16="http://schemas.microsoft.com/office/drawing/2014/main" id="{550E654E-5451-4E1C-8992-D209A319FE2B}"/>
              </a:ext>
            </a:extLst>
          </p:cNvPr>
          <p:cNvSpPr txBox="1"/>
          <p:nvPr/>
        </p:nvSpPr>
        <p:spPr>
          <a:xfrm>
            <a:off x="12944395" y="6179219"/>
            <a:ext cx="3818865" cy="360483"/>
          </a:xfrm>
          <a:prstGeom prst="rect">
            <a:avLst/>
          </a:prstGeom>
        </p:spPr>
        <p:txBody>
          <a:bodyPr lIns="0" tIns="0" rIns="0" bIns="0" rtlCol="0" anchor="t">
            <a:spAutoFit/>
          </a:bodyPr>
          <a:lstStyle/>
          <a:p>
            <a:pPr algn="ctr">
              <a:lnSpc>
                <a:spcPts val="2983"/>
              </a:lnSpc>
              <a:spcBef>
                <a:spcPct val="0"/>
              </a:spcBef>
            </a:pPr>
            <a:r>
              <a:rPr lang="en-CH" sz="2131" i="1" spc="-21" dirty="0">
                <a:solidFill>
                  <a:srgbClr val="000000"/>
                </a:solidFill>
                <a:latin typeface="Assistant Regular"/>
              </a:rPr>
              <a:t>2026 </a:t>
            </a:r>
            <a:endParaRPr lang="en-US" sz="2131" i="1" spc="-21" dirty="0">
              <a:solidFill>
                <a:srgbClr val="000000"/>
              </a:solidFill>
              <a:latin typeface="Assistant Regular"/>
            </a:endParaRPr>
          </a:p>
        </p:txBody>
      </p:sp>
      <p:sp>
        <p:nvSpPr>
          <p:cNvPr id="42" name="TextBox 6">
            <a:extLst>
              <a:ext uri="{FF2B5EF4-FFF2-40B4-BE49-F238E27FC236}">
                <a16:creationId xmlns:a16="http://schemas.microsoft.com/office/drawing/2014/main" id="{AA8E4207-EEBB-412D-9A47-C74640FD00C7}"/>
              </a:ext>
            </a:extLst>
          </p:cNvPr>
          <p:cNvSpPr txBox="1"/>
          <p:nvPr/>
        </p:nvSpPr>
        <p:spPr>
          <a:xfrm>
            <a:off x="81651" y="7087332"/>
            <a:ext cx="3818865" cy="360483"/>
          </a:xfrm>
          <a:prstGeom prst="rect">
            <a:avLst/>
          </a:prstGeom>
        </p:spPr>
        <p:txBody>
          <a:bodyPr lIns="0" tIns="0" rIns="0" bIns="0" rtlCol="0" anchor="t">
            <a:spAutoFit/>
          </a:bodyPr>
          <a:lstStyle/>
          <a:p>
            <a:pPr algn="ctr">
              <a:lnSpc>
                <a:spcPts val="2983"/>
              </a:lnSpc>
              <a:spcBef>
                <a:spcPct val="0"/>
              </a:spcBef>
            </a:pPr>
            <a:r>
              <a:rPr lang="en-CH" sz="2131" spc="-21" dirty="0">
                <a:solidFill>
                  <a:srgbClr val="000000"/>
                </a:solidFill>
                <a:latin typeface="Assistant Regular"/>
              </a:rPr>
              <a:t>Cash Flow($)</a:t>
            </a:r>
            <a:endParaRPr lang="en-US" sz="2131" spc="-21" dirty="0">
              <a:solidFill>
                <a:srgbClr val="000000"/>
              </a:solidFill>
              <a:latin typeface="Assistant Regular"/>
            </a:endParaRPr>
          </a:p>
        </p:txBody>
      </p:sp>
      <p:cxnSp>
        <p:nvCxnSpPr>
          <p:cNvPr id="45" name="Straight Arrow Connector 44">
            <a:extLst>
              <a:ext uri="{FF2B5EF4-FFF2-40B4-BE49-F238E27FC236}">
                <a16:creationId xmlns:a16="http://schemas.microsoft.com/office/drawing/2014/main" id="{37660880-785B-47DE-ABAA-07B52A656609}"/>
              </a:ext>
            </a:extLst>
          </p:cNvPr>
          <p:cNvCxnSpPr>
            <a:cxnSpLocks/>
          </p:cNvCxnSpPr>
          <p:nvPr/>
        </p:nvCxnSpPr>
        <p:spPr>
          <a:xfrm flipH="1">
            <a:off x="3801637" y="4616784"/>
            <a:ext cx="1" cy="142059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EBCB3F0-D06F-4B23-9C95-50A037A1F5DD}"/>
              </a:ext>
            </a:extLst>
          </p:cNvPr>
          <p:cNvCxnSpPr>
            <a:cxnSpLocks/>
          </p:cNvCxnSpPr>
          <p:nvPr/>
        </p:nvCxnSpPr>
        <p:spPr>
          <a:xfrm flipH="1">
            <a:off x="9087816" y="4733524"/>
            <a:ext cx="1" cy="142059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C1D865A-A68D-48BD-B615-124BAB90D778}"/>
              </a:ext>
            </a:extLst>
          </p:cNvPr>
          <p:cNvCxnSpPr>
            <a:cxnSpLocks/>
          </p:cNvCxnSpPr>
          <p:nvPr/>
        </p:nvCxnSpPr>
        <p:spPr>
          <a:xfrm flipH="1">
            <a:off x="14962027" y="4786462"/>
            <a:ext cx="1" cy="142059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164643C-4C62-481F-84B2-2C0137C2BC00}"/>
              </a:ext>
            </a:extLst>
          </p:cNvPr>
          <p:cNvCxnSpPr>
            <a:cxnSpLocks/>
          </p:cNvCxnSpPr>
          <p:nvPr/>
        </p:nvCxnSpPr>
        <p:spPr>
          <a:xfrm>
            <a:off x="6437380" y="5802826"/>
            <a:ext cx="7346" cy="38002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41EA64D-E5A3-4E37-8FB0-B6DF7BDEAF7E}"/>
              </a:ext>
            </a:extLst>
          </p:cNvPr>
          <p:cNvCxnSpPr>
            <a:cxnSpLocks/>
          </p:cNvCxnSpPr>
          <p:nvPr/>
        </p:nvCxnSpPr>
        <p:spPr>
          <a:xfrm flipH="1">
            <a:off x="12041652" y="5554758"/>
            <a:ext cx="1386" cy="62602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6">
            <a:extLst>
              <a:ext uri="{FF2B5EF4-FFF2-40B4-BE49-F238E27FC236}">
                <a16:creationId xmlns:a16="http://schemas.microsoft.com/office/drawing/2014/main" id="{C8B73C8D-E8C8-4AA7-9AAB-98314619749B}"/>
              </a:ext>
            </a:extLst>
          </p:cNvPr>
          <p:cNvSpPr txBox="1"/>
          <p:nvPr/>
        </p:nvSpPr>
        <p:spPr>
          <a:xfrm>
            <a:off x="4364774" y="7120322"/>
            <a:ext cx="3818865" cy="360483"/>
          </a:xfrm>
          <a:prstGeom prst="rect">
            <a:avLst/>
          </a:prstGeom>
        </p:spPr>
        <p:txBody>
          <a:bodyPr lIns="0" tIns="0" rIns="0" bIns="0" rtlCol="0" anchor="t">
            <a:spAutoFit/>
          </a:bodyPr>
          <a:lstStyle/>
          <a:p>
            <a:pPr algn="ctr">
              <a:lnSpc>
                <a:spcPts val="2983"/>
              </a:lnSpc>
              <a:spcBef>
                <a:spcPct val="0"/>
              </a:spcBef>
            </a:pPr>
            <a:r>
              <a:rPr lang="en-CH" sz="2131" i="1" spc="-21" dirty="0">
                <a:solidFill>
                  <a:srgbClr val="000000"/>
                </a:solidFill>
                <a:latin typeface="Assistant Regular"/>
              </a:rPr>
              <a:t>-3,000,0000</a:t>
            </a:r>
            <a:endParaRPr lang="en-US" sz="2131" i="1" spc="-21" dirty="0">
              <a:solidFill>
                <a:srgbClr val="000000"/>
              </a:solidFill>
              <a:latin typeface="Assistant Regular"/>
            </a:endParaRPr>
          </a:p>
        </p:txBody>
      </p:sp>
      <p:sp>
        <p:nvSpPr>
          <p:cNvPr id="56" name="TextBox 6">
            <a:extLst>
              <a:ext uri="{FF2B5EF4-FFF2-40B4-BE49-F238E27FC236}">
                <a16:creationId xmlns:a16="http://schemas.microsoft.com/office/drawing/2014/main" id="{A035FDFE-89EA-42ED-91D9-C7040FA568B3}"/>
              </a:ext>
            </a:extLst>
          </p:cNvPr>
          <p:cNvSpPr txBox="1"/>
          <p:nvPr/>
        </p:nvSpPr>
        <p:spPr>
          <a:xfrm>
            <a:off x="7178383" y="7149627"/>
            <a:ext cx="3818865" cy="360483"/>
          </a:xfrm>
          <a:prstGeom prst="rect">
            <a:avLst/>
          </a:prstGeom>
        </p:spPr>
        <p:txBody>
          <a:bodyPr lIns="0" tIns="0" rIns="0" bIns="0" rtlCol="0" anchor="t">
            <a:spAutoFit/>
          </a:bodyPr>
          <a:lstStyle/>
          <a:p>
            <a:pPr algn="ctr">
              <a:lnSpc>
                <a:spcPts val="2983"/>
              </a:lnSpc>
              <a:spcBef>
                <a:spcPct val="0"/>
              </a:spcBef>
            </a:pPr>
            <a:r>
              <a:rPr lang="en-CH" sz="2131" i="1" spc="-21" dirty="0">
                <a:solidFill>
                  <a:srgbClr val="000000"/>
                </a:solidFill>
                <a:latin typeface="Assistant Regular"/>
              </a:rPr>
              <a:t>-500,000</a:t>
            </a:r>
            <a:endParaRPr lang="en-US" sz="2131" i="1" spc="-21" dirty="0">
              <a:solidFill>
                <a:srgbClr val="000000"/>
              </a:solidFill>
              <a:latin typeface="Assistant Regular"/>
            </a:endParaRPr>
          </a:p>
        </p:txBody>
      </p:sp>
      <p:sp>
        <p:nvSpPr>
          <p:cNvPr id="57" name="TextBox 6">
            <a:extLst>
              <a:ext uri="{FF2B5EF4-FFF2-40B4-BE49-F238E27FC236}">
                <a16:creationId xmlns:a16="http://schemas.microsoft.com/office/drawing/2014/main" id="{EB5DBE90-DD95-4683-9E28-8BADBE6A1DC4}"/>
              </a:ext>
            </a:extLst>
          </p:cNvPr>
          <p:cNvSpPr txBox="1"/>
          <p:nvPr/>
        </p:nvSpPr>
        <p:spPr>
          <a:xfrm>
            <a:off x="10134600" y="7120322"/>
            <a:ext cx="3818865" cy="360483"/>
          </a:xfrm>
          <a:prstGeom prst="rect">
            <a:avLst/>
          </a:prstGeom>
        </p:spPr>
        <p:txBody>
          <a:bodyPr lIns="0" tIns="0" rIns="0" bIns="0" rtlCol="0" anchor="t">
            <a:spAutoFit/>
          </a:bodyPr>
          <a:lstStyle/>
          <a:p>
            <a:pPr algn="ctr">
              <a:lnSpc>
                <a:spcPts val="2983"/>
              </a:lnSpc>
              <a:spcBef>
                <a:spcPct val="0"/>
              </a:spcBef>
            </a:pPr>
            <a:r>
              <a:rPr lang="en-CH" sz="2131" i="1" spc="-21" dirty="0">
                <a:solidFill>
                  <a:srgbClr val="000000"/>
                </a:solidFill>
                <a:latin typeface="Assistant Regular"/>
              </a:rPr>
              <a:t>0</a:t>
            </a:r>
            <a:endParaRPr lang="en-US" sz="2131" i="1" spc="-21" dirty="0">
              <a:solidFill>
                <a:srgbClr val="000000"/>
              </a:solidFill>
              <a:latin typeface="Assistant Regular"/>
            </a:endParaRPr>
          </a:p>
        </p:txBody>
      </p:sp>
      <p:sp>
        <p:nvSpPr>
          <p:cNvPr id="58" name="TextBox 6">
            <a:extLst>
              <a:ext uri="{FF2B5EF4-FFF2-40B4-BE49-F238E27FC236}">
                <a16:creationId xmlns:a16="http://schemas.microsoft.com/office/drawing/2014/main" id="{19C4758B-0B11-4E93-AA09-70767F750647}"/>
              </a:ext>
            </a:extLst>
          </p:cNvPr>
          <p:cNvSpPr txBox="1"/>
          <p:nvPr/>
        </p:nvSpPr>
        <p:spPr>
          <a:xfrm>
            <a:off x="13335000" y="7145217"/>
            <a:ext cx="3818865" cy="360483"/>
          </a:xfrm>
          <a:prstGeom prst="rect">
            <a:avLst/>
          </a:prstGeom>
        </p:spPr>
        <p:txBody>
          <a:bodyPr lIns="0" tIns="0" rIns="0" bIns="0" rtlCol="0" anchor="t">
            <a:spAutoFit/>
          </a:bodyPr>
          <a:lstStyle/>
          <a:p>
            <a:pPr algn="ctr">
              <a:lnSpc>
                <a:spcPts val="2983"/>
              </a:lnSpc>
              <a:spcBef>
                <a:spcPct val="0"/>
              </a:spcBef>
            </a:pPr>
            <a:r>
              <a:rPr lang="en-CH" sz="2131" i="1" spc="-21" dirty="0">
                <a:solidFill>
                  <a:srgbClr val="000000"/>
                </a:solidFill>
                <a:latin typeface="Assistant Regular"/>
              </a:rPr>
              <a:t>Positive cash flow  </a:t>
            </a:r>
            <a:endParaRPr lang="en-US" sz="2131" i="1" spc="-21" dirty="0">
              <a:solidFill>
                <a:srgbClr val="000000"/>
              </a:solidFill>
              <a:latin typeface="Assistant Regular"/>
            </a:endParaRPr>
          </a:p>
        </p:txBody>
      </p:sp>
      <p:sp>
        <p:nvSpPr>
          <p:cNvPr id="60" name="TextBox 6">
            <a:extLst>
              <a:ext uri="{FF2B5EF4-FFF2-40B4-BE49-F238E27FC236}">
                <a16:creationId xmlns:a16="http://schemas.microsoft.com/office/drawing/2014/main" id="{35D14C8E-DF38-4A3B-AA0E-14CB1AC4E1A4}"/>
              </a:ext>
            </a:extLst>
          </p:cNvPr>
          <p:cNvSpPr txBox="1"/>
          <p:nvPr/>
        </p:nvSpPr>
        <p:spPr>
          <a:xfrm>
            <a:off x="81652" y="8527228"/>
            <a:ext cx="3818865" cy="360483"/>
          </a:xfrm>
          <a:prstGeom prst="rect">
            <a:avLst/>
          </a:prstGeom>
        </p:spPr>
        <p:txBody>
          <a:bodyPr lIns="0" tIns="0" rIns="0" bIns="0" rtlCol="0" anchor="t">
            <a:spAutoFit/>
          </a:bodyPr>
          <a:lstStyle/>
          <a:p>
            <a:pPr algn="ctr">
              <a:lnSpc>
                <a:spcPts val="2983"/>
              </a:lnSpc>
              <a:spcBef>
                <a:spcPct val="0"/>
              </a:spcBef>
            </a:pPr>
            <a:r>
              <a:rPr lang="en-CH" sz="2131" spc="-21" dirty="0">
                <a:solidFill>
                  <a:srgbClr val="000000"/>
                </a:solidFill>
                <a:latin typeface="Assistant Regular"/>
              </a:rPr>
              <a:t>Location</a:t>
            </a:r>
            <a:endParaRPr lang="en-US" sz="2131" spc="-21" dirty="0">
              <a:solidFill>
                <a:srgbClr val="000000"/>
              </a:solidFill>
              <a:latin typeface="Assistant Regular"/>
            </a:endParaRPr>
          </a:p>
        </p:txBody>
      </p:sp>
      <p:sp>
        <p:nvSpPr>
          <p:cNvPr id="61" name="TextBox 6">
            <a:extLst>
              <a:ext uri="{FF2B5EF4-FFF2-40B4-BE49-F238E27FC236}">
                <a16:creationId xmlns:a16="http://schemas.microsoft.com/office/drawing/2014/main" id="{5EAC51C2-FC8B-4659-9A67-F9D9B9595EE4}"/>
              </a:ext>
            </a:extLst>
          </p:cNvPr>
          <p:cNvSpPr txBox="1"/>
          <p:nvPr/>
        </p:nvSpPr>
        <p:spPr>
          <a:xfrm>
            <a:off x="4191000" y="8527228"/>
            <a:ext cx="3818865" cy="360483"/>
          </a:xfrm>
          <a:prstGeom prst="rect">
            <a:avLst/>
          </a:prstGeom>
        </p:spPr>
        <p:txBody>
          <a:bodyPr lIns="0" tIns="0" rIns="0" bIns="0" rtlCol="0" anchor="t">
            <a:spAutoFit/>
          </a:bodyPr>
          <a:lstStyle/>
          <a:p>
            <a:pPr algn="ctr">
              <a:lnSpc>
                <a:spcPts val="2983"/>
              </a:lnSpc>
              <a:spcBef>
                <a:spcPct val="0"/>
              </a:spcBef>
            </a:pPr>
            <a:r>
              <a:rPr lang="en-CH" sz="2131" i="1" spc="-21" dirty="0">
                <a:solidFill>
                  <a:srgbClr val="000000"/>
                </a:solidFill>
                <a:latin typeface="Assistant Regular"/>
              </a:rPr>
              <a:t>Vaud</a:t>
            </a:r>
            <a:endParaRPr lang="en-US" sz="2131" i="1" spc="-21" dirty="0">
              <a:solidFill>
                <a:srgbClr val="000000"/>
              </a:solidFill>
              <a:latin typeface="Assistant Regular"/>
            </a:endParaRPr>
          </a:p>
        </p:txBody>
      </p:sp>
      <p:sp>
        <p:nvSpPr>
          <p:cNvPr id="62" name="TextBox 6">
            <a:extLst>
              <a:ext uri="{FF2B5EF4-FFF2-40B4-BE49-F238E27FC236}">
                <a16:creationId xmlns:a16="http://schemas.microsoft.com/office/drawing/2014/main" id="{B4E66D27-873C-478C-A7C0-5EE93CF8B236}"/>
              </a:ext>
            </a:extLst>
          </p:cNvPr>
          <p:cNvSpPr txBox="1"/>
          <p:nvPr/>
        </p:nvSpPr>
        <p:spPr>
          <a:xfrm>
            <a:off x="9916804" y="8517627"/>
            <a:ext cx="3818865" cy="360483"/>
          </a:xfrm>
          <a:prstGeom prst="rect">
            <a:avLst/>
          </a:prstGeom>
        </p:spPr>
        <p:txBody>
          <a:bodyPr lIns="0" tIns="0" rIns="0" bIns="0" rtlCol="0" anchor="t">
            <a:spAutoFit/>
          </a:bodyPr>
          <a:lstStyle/>
          <a:p>
            <a:pPr algn="ctr">
              <a:lnSpc>
                <a:spcPts val="2983"/>
              </a:lnSpc>
              <a:spcBef>
                <a:spcPct val="0"/>
              </a:spcBef>
            </a:pPr>
            <a:r>
              <a:rPr lang="en-CH" sz="2131" i="1" spc="-21" dirty="0">
                <a:solidFill>
                  <a:srgbClr val="000000"/>
                </a:solidFill>
                <a:latin typeface="Assistant Regular"/>
              </a:rPr>
              <a:t>Switzerland</a:t>
            </a:r>
            <a:endParaRPr lang="en-US" sz="2131" i="1" spc="-21" dirty="0">
              <a:solidFill>
                <a:srgbClr val="000000"/>
              </a:solidFill>
              <a:latin typeface="Assistant Regular"/>
            </a:endParaRPr>
          </a:p>
        </p:txBody>
      </p:sp>
      <p:sp>
        <p:nvSpPr>
          <p:cNvPr id="63" name="TextBox 6">
            <a:extLst>
              <a:ext uri="{FF2B5EF4-FFF2-40B4-BE49-F238E27FC236}">
                <a16:creationId xmlns:a16="http://schemas.microsoft.com/office/drawing/2014/main" id="{0432CEEC-D832-4426-8D1D-DD76AF2EF491}"/>
              </a:ext>
            </a:extLst>
          </p:cNvPr>
          <p:cNvSpPr txBox="1"/>
          <p:nvPr/>
        </p:nvSpPr>
        <p:spPr>
          <a:xfrm>
            <a:off x="14318582" y="8527228"/>
            <a:ext cx="3818865" cy="360483"/>
          </a:xfrm>
          <a:prstGeom prst="rect">
            <a:avLst/>
          </a:prstGeom>
        </p:spPr>
        <p:txBody>
          <a:bodyPr lIns="0" tIns="0" rIns="0" bIns="0" rtlCol="0" anchor="t">
            <a:spAutoFit/>
          </a:bodyPr>
          <a:lstStyle/>
          <a:p>
            <a:pPr algn="ctr">
              <a:lnSpc>
                <a:spcPts val="2983"/>
              </a:lnSpc>
              <a:spcBef>
                <a:spcPct val="0"/>
              </a:spcBef>
            </a:pPr>
            <a:r>
              <a:rPr lang="en-CH" sz="2131" i="1" spc="-21" dirty="0">
                <a:solidFill>
                  <a:srgbClr val="000000"/>
                </a:solidFill>
                <a:latin typeface="Assistant Regular"/>
              </a:rPr>
              <a:t>Worldwide</a:t>
            </a:r>
            <a:endParaRPr lang="en-US" sz="2131" i="1" spc="-21" dirty="0">
              <a:solidFill>
                <a:srgbClr val="000000"/>
              </a:solidFill>
              <a:latin typeface="Assistant Regular"/>
            </a:endParaRPr>
          </a:p>
        </p:txBody>
      </p:sp>
      <p:sp>
        <p:nvSpPr>
          <p:cNvPr id="65" name="Oval 64">
            <a:extLst>
              <a:ext uri="{FF2B5EF4-FFF2-40B4-BE49-F238E27FC236}">
                <a16:creationId xmlns:a16="http://schemas.microsoft.com/office/drawing/2014/main" id="{80E1028D-2691-4B39-9FD6-332097A0727D}"/>
              </a:ext>
            </a:extLst>
          </p:cNvPr>
          <p:cNvSpPr/>
          <p:nvPr/>
        </p:nvSpPr>
        <p:spPr>
          <a:xfrm>
            <a:off x="3675846" y="8220917"/>
            <a:ext cx="288077"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6" name="Oval 65">
            <a:extLst>
              <a:ext uri="{FF2B5EF4-FFF2-40B4-BE49-F238E27FC236}">
                <a16:creationId xmlns:a16="http://schemas.microsoft.com/office/drawing/2014/main" id="{127B5347-61BE-48EA-B6F1-E57A4A1130BF}"/>
              </a:ext>
            </a:extLst>
          </p:cNvPr>
          <p:cNvSpPr/>
          <p:nvPr/>
        </p:nvSpPr>
        <p:spPr>
          <a:xfrm>
            <a:off x="9003374" y="8212827"/>
            <a:ext cx="288077" cy="3048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67" name="Oval 66">
            <a:extLst>
              <a:ext uri="{FF2B5EF4-FFF2-40B4-BE49-F238E27FC236}">
                <a16:creationId xmlns:a16="http://schemas.microsoft.com/office/drawing/2014/main" id="{594469A2-4811-40D2-BB74-7D467605821F}"/>
              </a:ext>
            </a:extLst>
          </p:cNvPr>
          <p:cNvSpPr/>
          <p:nvPr/>
        </p:nvSpPr>
        <p:spPr>
          <a:xfrm>
            <a:off x="14785686" y="8191500"/>
            <a:ext cx="288077" cy="3048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cxnSp>
        <p:nvCxnSpPr>
          <p:cNvPr id="69" name="Straight Connector 68">
            <a:extLst>
              <a:ext uri="{FF2B5EF4-FFF2-40B4-BE49-F238E27FC236}">
                <a16:creationId xmlns:a16="http://schemas.microsoft.com/office/drawing/2014/main" id="{48C75FC3-4885-43A0-98CF-4DD43F27302F}"/>
              </a:ext>
            </a:extLst>
          </p:cNvPr>
          <p:cNvCxnSpPr>
            <a:cxnSpLocks/>
            <a:stCxn id="66" idx="2"/>
          </p:cNvCxnSpPr>
          <p:nvPr/>
        </p:nvCxnSpPr>
        <p:spPr>
          <a:xfrm flipH="1" flipV="1">
            <a:off x="3963923" y="8343900"/>
            <a:ext cx="5039451" cy="21327"/>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71" name="Straight Connector 70">
            <a:extLst>
              <a:ext uri="{FF2B5EF4-FFF2-40B4-BE49-F238E27FC236}">
                <a16:creationId xmlns:a16="http://schemas.microsoft.com/office/drawing/2014/main" id="{CE57B7B1-4E33-402D-A8E1-B403713AA74F}"/>
              </a:ext>
            </a:extLst>
          </p:cNvPr>
          <p:cNvCxnSpPr>
            <a:cxnSpLocks/>
          </p:cNvCxnSpPr>
          <p:nvPr/>
        </p:nvCxnSpPr>
        <p:spPr>
          <a:xfrm flipH="1">
            <a:off x="9253588" y="8343900"/>
            <a:ext cx="5546438" cy="5172"/>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79" name="Straight Arrow Connector 78">
            <a:extLst>
              <a:ext uri="{FF2B5EF4-FFF2-40B4-BE49-F238E27FC236}">
                <a16:creationId xmlns:a16="http://schemas.microsoft.com/office/drawing/2014/main" id="{F774C25D-5E15-4727-9217-A25F3BC750CD}"/>
              </a:ext>
            </a:extLst>
          </p:cNvPr>
          <p:cNvCxnSpPr>
            <a:cxnSpLocks/>
            <a:stCxn id="67" idx="6"/>
          </p:cNvCxnSpPr>
          <p:nvPr/>
        </p:nvCxnSpPr>
        <p:spPr>
          <a:xfrm>
            <a:off x="15073763" y="8343900"/>
            <a:ext cx="1842637" cy="0"/>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
        <p:nvSpPr>
          <p:cNvPr id="84" name="TextBox 6">
            <a:extLst>
              <a:ext uri="{FF2B5EF4-FFF2-40B4-BE49-F238E27FC236}">
                <a16:creationId xmlns:a16="http://schemas.microsoft.com/office/drawing/2014/main" id="{35CFC835-49BA-4E2F-97D0-89D3A88F604F}"/>
              </a:ext>
            </a:extLst>
          </p:cNvPr>
          <p:cNvSpPr txBox="1"/>
          <p:nvPr/>
        </p:nvSpPr>
        <p:spPr>
          <a:xfrm>
            <a:off x="81651" y="9107893"/>
            <a:ext cx="3818865" cy="360483"/>
          </a:xfrm>
          <a:prstGeom prst="rect">
            <a:avLst/>
          </a:prstGeom>
        </p:spPr>
        <p:txBody>
          <a:bodyPr lIns="0" tIns="0" rIns="0" bIns="0" rtlCol="0" anchor="t">
            <a:spAutoFit/>
          </a:bodyPr>
          <a:lstStyle/>
          <a:p>
            <a:pPr algn="ctr">
              <a:lnSpc>
                <a:spcPts val="2983"/>
              </a:lnSpc>
              <a:spcBef>
                <a:spcPct val="0"/>
              </a:spcBef>
            </a:pPr>
            <a:r>
              <a:rPr lang="en-CH" sz="2131" spc="-21" dirty="0">
                <a:solidFill>
                  <a:srgbClr val="000000"/>
                </a:solidFill>
                <a:latin typeface="Assistant Regular"/>
              </a:rPr>
              <a:t>Market($)</a:t>
            </a:r>
            <a:endParaRPr lang="en-US" sz="2131" spc="-21" dirty="0">
              <a:solidFill>
                <a:srgbClr val="000000"/>
              </a:solidFill>
              <a:latin typeface="Assistant Regular"/>
            </a:endParaRPr>
          </a:p>
        </p:txBody>
      </p:sp>
      <p:sp>
        <p:nvSpPr>
          <p:cNvPr id="85" name="TextBox 6">
            <a:extLst>
              <a:ext uri="{FF2B5EF4-FFF2-40B4-BE49-F238E27FC236}">
                <a16:creationId xmlns:a16="http://schemas.microsoft.com/office/drawing/2014/main" id="{5E6B2E4B-C475-48D8-98AA-1713A45B3BE1}"/>
              </a:ext>
            </a:extLst>
          </p:cNvPr>
          <p:cNvSpPr txBox="1"/>
          <p:nvPr/>
        </p:nvSpPr>
        <p:spPr>
          <a:xfrm>
            <a:off x="1910451" y="7109064"/>
            <a:ext cx="3818865" cy="360483"/>
          </a:xfrm>
          <a:prstGeom prst="rect">
            <a:avLst/>
          </a:prstGeom>
        </p:spPr>
        <p:txBody>
          <a:bodyPr lIns="0" tIns="0" rIns="0" bIns="0" rtlCol="0" anchor="t">
            <a:spAutoFit/>
          </a:bodyPr>
          <a:lstStyle/>
          <a:p>
            <a:pPr algn="ctr">
              <a:lnSpc>
                <a:spcPts val="2983"/>
              </a:lnSpc>
              <a:spcBef>
                <a:spcPct val="0"/>
              </a:spcBef>
            </a:pPr>
            <a:r>
              <a:rPr lang="en-CH" sz="2131" i="1" spc="-21" dirty="0">
                <a:solidFill>
                  <a:srgbClr val="000000"/>
                </a:solidFill>
                <a:latin typeface="Assistant Regular"/>
              </a:rPr>
              <a:t>-1,700,000</a:t>
            </a:r>
            <a:endParaRPr lang="en-US" sz="2131" i="1" spc="-21" dirty="0">
              <a:solidFill>
                <a:srgbClr val="000000"/>
              </a:solidFill>
              <a:latin typeface="Assistant Regular"/>
            </a:endParaRPr>
          </a:p>
        </p:txBody>
      </p:sp>
      <p:sp>
        <p:nvSpPr>
          <p:cNvPr id="86" name="TextBox 6">
            <a:extLst>
              <a:ext uri="{FF2B5EF4-FFF2-40B4-BE49-F238E27FC236}">
                <a16:creationId xmlns:a16="http://schemas.microsoft.com/office/drawing/2014/main" id="{EE42BDA2-2AE8-489C-A2A9-F9831FF5D982}"/>
              </a:ext>
            </a:extLst>
          </p:cNvPr>
          <p:cNvSpPr txBox="1"/>
          <p:nvPr/>
        </p:nvSpPr>
        <p:spPr>
          <a:xfrm>
            <a:off x="4176116" y="9018775"/>
            <a:ext cx="3818865" cy="360483"/>
          </a:xfrm>
          <a:prstGeom prst="rect">
            <a:avLst/>
          </a:prstGeom>
        </p:spPr>
        <p:txBody>
          <a:bodyPr lIns="0" tIns="0" rIns="0" bIns="0" rtlCol="0" anchor="t">
            <a:spAutoFit/>
          </a:bodyPr>
          <a:lstStyle/>
          <a:p>
            <a:pPr algn="ctr">
              <a:lnSpc>
                <a:spcPts val="2983"/>
              </a:lnSpc>
              <a:spcBef>
                <a:spcPct val="0"/>
              </a:spcBef>
            </a:pPr>
            <a:r>
              <a:rPr lang="en-CH" sz="2131" i="1" spc="-21" dirty="0">
                <a:solidFill>
                  <a:srgbClr val="000000"/>
                </a:solidFill>
                <a:latin typeface="Assistant Regular"/>
              </a:rPr>
              <a:t>100,000,000</a:t>
            </a:r>
          </a:p>
        </p:txBody>
      </p:sp>
      <p:sp>
        <p:nvSpPr>
          <p:cNvPr id="87" name="TextBox 6">
            <a:extLst>
              <a:ext uri="{FF2B5EF4-FFF2-40B4-BE49-F238E27FC236}">
                <a16:creationId xmlns:a16="http://schemas.microsoft.com/office/drawing/2014/main" id="{B8B9152F-25A4-41A2-A728-4F91F4AA62D6}"/>
              </a:ext>
            </a:extLst>
          </p:cNvPr>
          <p:cNvSpPr txBox="1"/>
          <p:nvPr/>
        </p:nvSpPr>
        <p:spPr>
          <a:xfrm>
            <a:off x="9916803" y="8995877"/>
            <a:ext cx="3818865" cy="360483"/>
          </a:xfrm>
          <a:prstGeom prst="rect">
            <a:avLst/>
          </a:prstGeom>
        </p:spPr>
        <p:txBody>
          <a:bodyPr lIns="0" tIns="0" rIns="0" bIns="0" rtlCol="0" anchor="t">
            <a:spAutoFit/>
          </a:bodyPr>
          <a:lstStyle/>
          <a:p>
            <a:pPr algn="ctr">
              <a:lnSpc>
                <a:spcPts val="2983"/>
              </a:lnSpc>
              <a:spcBef>
                <a:spcPct val="0"/>
              </a:spcBef>
            </a:pPr>
            <a:r>
              <a:rPr lang="en-CH" sz="2131" i="1" spc="-21" dirty="0">
                <a:solidFill>
                  <a:srgbClr val="000000"/>
                </a:solidFill>
                <a:latin typeface="Assistant Regular"/>
              </a:rPr>
              <a:t>2,000,000,000</a:t>
            </a:r>
          </a:p>
        </p:txBody>
      </p:sp>
      <p:sp>
        <p:nvSpPr>
          <p:cNvPr id="90" name="TextBox 6">
            <a:extLst>
              <a:ext uri="{FF2B5EF4-FFF2-40B4-BE49-F238E27FC236}">
                <a16:creationId xmlns:a16="http://schemas.microsoft.com/office/drawing/2014/main" id="{0290FB6D-2B81-49F1-87EF-905EFCC04BCE}"/>
              </a:ext>
            </a:extLst>
          </p:cNvPr>
          <p:cNvSpPr txBox="1"/>
          <p:nvPr/>
        </p:nvSpPr>
        <p:spPr>
          <a:xfrm>
            <a:off x="14318581" y="8951083"/>
            <a:ext cx="3818865" cy="360483"/>
          </a:xfrm>
          <a:prstGeom prst="rect">
            <a:avLst/>
          </a:prstGeom>
        </p:spPr>
        <p:txBody>
          <a:bodyPr lIns="0" tIns="0" rIns="0" bIns="0" rtlCol="0" anchor="t">
            <a:spAutoFit/>
          </a:bodyPr>
          <a:lstStyle/>
          <a:p>
            <a:pPr algn="ctr">
              <a:lnSpc>
                <a:spcPts val="2983"/>
              </a:lnSpc>
              <a:spcBef>
                <a:spcPct val="0"/>
              </a:spcBef>
            </a:pPr>
            <a:r>
              <a:rPr lang="en-CH" sz="2131" i="1" spc="-21" dirty="0">
                <a:solidFill>
                  <a:srgbClr val="000000"/>
                </a:solidFill>
                <a:latin typeface="Assistant Regular"/>
              </a:rPr>
              <a:t>120,000,000,000</a:t>
            </a:r>
          </a:p>
        </p:txBody>
      </p:sp>
      <p:pic>
        <p:nvPicPr>
          <p:cNvPr id="92" name="Graphic 91" descr="Rocket">
            <a:extLst>
              <a:ext uri="{FF2B5EF4-FFF2-40B4-BE49-F238E27FC236}">
                <a16:creationId xmlns:a16="http://schemas.microsoft.com/office/drawing/2014/main" id="{4880EB18-9EA6-43FF-B90C-955D3FA66D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21082" y="2014687"/>
            <a:ext cx="914400" cy="914400"/>
          </a:xfrm>
          <a:prstGeom prst="rect">
            <a:avLst/>
          </a:prstGeom>
        </p:spPr>
      </p:pic>
      <p:pic>
        <p:nvPicPr>
          <p:cNvPr id="93" name="Picture 92">
            <a:extLst>
              <a:ext uri="{FF2B5EF4-FFF2-40B4-BE49-F238E27FC236}">
                <a16:creationId xmlns:a16="http://schemas.microsoft.com/office/drawing/2014/main" id="{D1761F4F-6C04-44C8-933D-4FDFDFF7E2B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9835" y="8767018"/>
            <a:ext cx="745652" cy="818200"/>
          </a:xfrm>
          <a:prstGeom prst="rect">
            <a:avLst/>
          </a:prstGeom>
        </p:spPr>
      </p:pic>
    </p:spTree>
    <p:extLst>
      <p:ext uri="{BB962C8B-B14F-4D97-AF65-F5344CB8AC3E}">
        <p14:creationId xmlns:p14="http://schemas.microsoft.com/office/powerpoint/2010/main" val="3715454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64602">
              <a:srgbClr val="0CBCC0"/>
            </a:gs>
            <a:gs pos="0">
              <a:schemeClr val="accent1">
                <a:lumMod val="5000"/>
                <a:lumOff val="95000"/>
              </a:schemeClr>
            </a:gs>
            <a:gs pos="74000">
              <a:srgbClr val="0BAAC5"/>
            </a:gs>
            <a:gs pos="83000">
              <a:srgbClr val="629EBE"/>
            </a:gs>
            <a:gs pos="100000">
              <a:srgbClr val="0CBCC0"/>
            </a:gs>
          </a:gsLst>
          <a:lin ang="5400000" scaled="1"/>
        </a:gra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146122" y="1355511"/>
            <a:ext cx="7995755" cy="7575978"/>
          </a:xfrm>
          <a:prstGeom prst="rect">
            <a:avLst/>
          </a:prstGeom>
        </p:spPr>
      </p:pic>
      <p:pic>
        <p:nvPicPr>
          <p:cNvPr id="3" name="Picture 3"/>
          <p:cNvPicPr>
            <a:picLocks noChangeAspect="1"/>
          </p:cNvPicPr>
          <p:nvPr/>
        </p:nvPicPr>
        <p:blipFill>
          <a:blip r:embed="rId3"/>
          <a:srcRect/>
          <a:stretch>
            <a:fillRect/>
          </a:stretch>
        </p:blipFill>
        <p:spPr>
          <a:xfrm rot="-5033790">
            <a:off x="-3142758" y="5113384"/>
            <a:ext cx="7336933" cy="6529870"/>
          </a:xfrm>
          <a:prstGeom prst="rect">
            <a:avLst/>
          </a:prstGeom>
        </p:spPr>
      </p:pic>
      <p:sp>
        <p:nvSpPr>
          <p:cNvPr id="4" name="TextBox 4"/>
          <p:cNvSpPr txBox="1"/>
          <p:nvPr/>
        </p:nvSpPr>
        <p:spPr>
          <a:xfrm>
            <a:off x="3861293" y="4620107"/>
            <a:ext cx="10565414" cy="2134559"/>
          </a:xfrm>
          <a:prstGeom prst="rect">
            <a:avLst/>
          </a:prstGeom>
        </p:spPr>
        <p:txBody>
          <a:bodyPr lIns="0" tIns="0" rIns="0" bIns="0" rtlCol="0" anchor="t">
            <a:spAutoFit/>
          </a:bodyPr>
          <a:lstStyle/>
          <a:p>
            <a:pPr algn="ctr">
              <a:lnSpc>
                <a:spcPts val="8345"/>
              </a:lnSpc>
            </a:pPr>
            <a:r>
              <a:rPr lang="en-CH" sz="7072" dirty="0">
                <a:solidFill>
                  <a:srgbClr val="FFFFFF"/>
                </a:solidFill>
                <a:latin typeface="HK Grotesk Bold"/>
              </a:rPr>
              <a:t>Help us bring down global emissions by 0,7%</a:t>
            </a:r>
            <a:endParaRPr lang="en-US" sz="7072" dirty="0">
              <a:solidFill>
                <a:srgbClr val="FFFFFF"/>
              </a:solidFill>
              <a:latin typeface="HK Grotesk Bold"/>
            </a:endParaRPr>
          </a:p>
        </p:txBody>
      </p:sp>
      <p:pic>
        <p:nvPicPr>
          <p:cNvPr id="5" name="Picture 5"/>
          <p:cNvPicPr>
            <a:picLocks noChangeAspect="1"/>
          </p:cNvPicPr>
          <p:nvPr/>
        </p:nvPicPr>
        <p:blipFill>
          <a:blip r:embed="rId4"/>
          <a:srcRect/>
          <a:stretch>
            <a:fillRect/>
          </a:stretch>
        </p:blipFill>
        <p:spPr>
          <a:xfrm rot="-447366">
            <a:off x="12955621" y="-916530"/>
            <a:ext cx="4068454" cy="3890459"/>
          </a:xfrm>
          <a:prstGeom prst="rect">
            <a:avLst/>
          </a:prstGeom>
        </p:spPr>
      </p:pic>
      <p:pic>
        <p:nvPicPr>
          <p:cNvPr id="6" name="Picture 6"/>
          <p:cNvPicPr>
            <a:picLocks noChangeAspect="1"/>
          </p:cNvPicPr>
          <p:nvPr/>
        </p:nvPicPr>
        <p:blipFill>
          <a:blip r:embed="rId4"/>
          <a:srcRect/>
          <a:stretch>
            <a:fillRect/>
          </a:stretch>
        </p:blipFill>
        <p:spPr>
          <a:xfrm rot="-447366">
            <a:off x="17494525" y="9179016"/>
            <a:ext cx="4068454" cy="3890459"/>
          </a:xfrm>
          <a:prstGeom prst="rect">
            <a:avLst/>
          </a:prstGeom>
        </p:spPr>
      </p:pic>
      <p:sp>
        <p:nvSpPr>
          <p:cNvPr id="7" name="TextBox 4">
            <a:extLst>
              <a:ext uri="{FF2B5EF4-FFF2-40B4-BE49-F238E27FC236}">
                <a16:creationId xmlns:a16="http://schemas.microsoft.com/office/drawing/2014/main" id="{C02C7E70-AE71-4758-A938-A3C6C1E8C8B2}"/>
              </a:ext>
            </a:extLst>
          </p:cNvPr>
          <p:cNvSpPr txBox="1"/>
          <p:nvPr/>
        </p:nvSpPr>
        <p:spPr>
          <a:xfrm>
            <a:off x="9924808" y="493616"/>
            <a:ext cx="10565414" cy="1070165"/>
          </a:xfrm>
          <a:prstGeom prst="rect">
            <a:avLst/>
          </a:prstGeom>
        </p:spPr>
        <p:txBody>
          <a:bodyPr lIns="0" tIns="0" rIns="0" bIns="0" rtlCol="0" anchor="t">
            <a:spAutoFit/>
          </a:bodyPr>
          <a:lstStyle/>
          <a:p>
            <a:pPr algn="ctr">
              <a:lnSpc>
                <a:spcPts val="8345"/>
              </a:lnSpc>
            </a:pPr>
            <a:r>
              <a:rPr lang="en-CH" sz="7072" dirty="0">
                <a:solidFill>
                  <a:srgbClr val="FFFFFF"/>
                </a:solidFill>
                <a:latin typeface="HK Grotesk Bold"/>
              </a:rPr>
              <a:t>NDG</a:t>
            </a:r>
            <a:endParaRPr lang="en-US" sz="7072" dirty="0">
              <a:solidFill>
                <a:srgbClr val="FFFFFF"/>
              </a:solidFill>
              <a:latin typeface="HK Grotesk Bold"/>
            </a:endParaRPr>
          </a:p>
        </p:txBody>
      </p:sp>
      <p:pic>
        <p:nvPicPr>
          <p:cNvPr id="8" name="Picture 7">
            <a:extLst>
              <a:ext uri="{FF2B5EF4-FFF2-40B4-BE49-F238E27FC236}">
                <a16:creationId xmlns:a16="http://schemas.microsoft.com/office/drawing/2014/main" id="{348EC9EF-4CCC-4611-B5AD-8E36EB40B9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7135507"/>
            <a:ext cx="1636737" cy="1795982"/>
          </a:xfrm>
          <a:prstGeom prst="rect">
            <a:avLst/>
          </a:prstGeom>
        </p:spPr>
      </p:pic>
      <p:pic>
        <p:nvPicPr>
          <p:cNvPr id="9" name="Picture 8">
            <a:extLst>
              <a:ext uri="{FF2B5EF4-FFF2-40B4-BE49-F238E27FC236}">
                <a16:creationId xmlns:a16="http://schemas.microsoft.com/office/drawing/2014/main" id="{0BBB3FE0-FE99-483D-9218-FB2571460FB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07515" y="7135507"/>
            <a:ext cx="1810322" cy="2134559"/>
          </a:xfrm>
          <a:prstGeom prst="rect">
            <a:avLst/>
          </a:prstGeom>
        </p:spPr>
      </p:pic>
    </p:spTree>
    <p:extLst>
      <p:ext uri="{BB962C8B-B14F-4D97-AF65-F5344CB8AC3E}">
        <p14:creationId xmlns:p14="http://schemas.microsoft.com/office/powerpoint/2010/main" val="1058739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392902-2BB3-47AE-BD2E-6A79389F6A4B}"/>
              </a:ext>
            </a:extLst>
          </p:cNvPr>
          <p:cNvSpPr txBox="1"/>
          <p:nvPr/>
        </p:nvSpPr>
        <p:spPr>
          <a:xfrm>
            <a:off x="2438400" y="2400300"/>
            <a:ext cx="12268200" cy="6186309"/>
          </a:xfrm>
          <a:prstGeom prst="rect">
            <a:avLst/>
          </a:prstGeom>
          <a:noFill/>
        </p:spPr>
        <p:txBody>
          <a:bodyPr wrap="square" rtlCol="0">
            <a:spAutoFit/>
          </a:bodyPr>
          <a:lstStyle/>
          <a:p>
            <a:r>
              <a:rPr lang="fr-FR" dirty="0">
                <a:hlinkClick r:id="rId2"/>
              </a:rPr>
              <a:t>https://www.bfe.admin.ch/bfe/en/home/supply/statistics-and-geodata/energy-statistics/overall-energy-statistics.html</a:t>
            </a:r>
            <a:endParaRPr lang="en-CH" dirty="0"/>
          </a:p>
          <a:p>
            <a:endParaRPr lang="en-CH" dirty="0"/>
          </a:p>
          <a:p>
            <a:r>
              <a:rPr lang="fr-FR" dirty="0">
                <a:hlinkClick r:id="rId3"/>
              </a:rPr>
              <a:t>https://www.swissgrid.ch/fr/home/newsroom/blog/2022/un-modele-d-affaires-pas-comme-les-autres.html</a:t>
            </a:r>
            <a:endParaRPr lang="en-CH" dirty="0"/>
          </a:p>
          <a:p>
            <a:endParaRPr lang="en-CH" dirty="0"/>
          </a:p>
          <a:p>
            <a:r>
              <a:rPr lang="fr-FR" dirty="0">
                <a:hlinkClick r:id="rId4"/>
              </a:rPr>
              <a:t>https://www.axpo.com/ch/en/about-us/media-and-politics/power-market-switzerland.html#:~:text=Electricity%20prices%3A%20There%20are%20major,to%20a%20difference%20of%2047%25</a:t>
            </a:r>
            <a:r>
              <a:rPr lang="fr-FR" dirty="0"/>
              <a:t>.</a:t>
            </a:r>
            <a:endParaRPr lang="en-CH" dirty="0"/>
          </a:p>
          <a:p>
            <a:endParaRPr lang="en-CH" dirty="0"/>
          </a:p>
          <a:p>
            <a:r>
              <a:rPr lang="fr-FR" dirty="0">
                <a:hlinkClick r:id="rId5"/>
              </a:rPr>
              <a:t>https://www.energy.gov/eere/solar/solar-integration-inverters-and-grid-services-basics</a:t>
            </a:r>
            <a:endParaRPr lang="en-CH" dirty="0"/>
          </a:p>
          <a:p>
            <a:endParaRPr lang="en-CH" dirty="0"/>
          </a:p>
          <a:p>
            <a:r>
              <a:rPr lang="fr-FR" dirty="0">
                <a:hlinkClick r:id="rId6"/>
              </a:rPr>
              <a:t>https://www.iea.org/countries/switzerland</a:t>
            </a:r>
            <a:endParaRPr lang="en-CH" dirty="0"/>
          </a:p>
          <a:p>
            <a:endParaRPr lang="en-CH" dirty="0"/>
          </a:p>
          <a:p>
            <a:r>
              <a:rPr lang="fr-FR" dirty="0">
                <a:hlinkClick r:id="rId7"/>
              </a:rPr>
              <a:t>https://opendata.swiss/en/dataset/?q=consumption_2015_Stand_20160316.csv&amp;groups=energy&amp;sort=score+desc%2C+metadata_modified+desc</a:t>
            </a:r>
            <a:endParaRPr lang="en-CH" dirty="0"/>
          </a:p>
          <a:p>
            <a:endParaRPr lang="en-CH" dirty="0"/>
          </a:p>
          <a:p>
            <a:r>
              <a:rPr lang="fr-FR" dirty="0">
                <a:hlinkClick r:id="rId8"/>
              </a:rPr>
              <a:t>https://www.energyweb.org/industries/grid-operators/</a:t>
            </a:r>
            <a:endParaRPr lang="en-CH" dirty="0"/>
          </a:p>
          <a:p>
            <a:endParaRPr lang="en-CH" dirty="0"/>
          </a:p>
          <a:p>
            <a:r>
              <a:rPr lang="fr-FR" dirty="0">
                <a:hlinkClick r:id="rId9"/>
              </a:rPr>
              <a:t>https://www.accenture.com/us-en/services/sustainability-index</a:t>
            </a:r>
            <a:endParaRPr lang="en-CH" dirty="0"/>
          </a:p>
          <a:p>
            <a:endParaRPr lang="en-CH" dirty="0"/>
          </a:p>
          <a:p>
            <a:r>
              <a:rPr lang="fr-FR" dirty="0">
                <a:hlinkClick r:id="rId10"/>
              </a:rPr>
              <a:t>https://data.world/databeats/household-power-consumption</a:t>
            </a:r>
            <a:endParaRPr lang="en-CH" dirty="0"/>
          </a:p>
          <a:p>
            <a:endParaRPr lang="en-CH" dirty="0"/>
          </a:p>
          <a:p>
            <a:endParaRPr lang="en-CH" dirty="0"/>
          </a:p>
          <a:p>
            <a:endParaRPr lang="fr-FR" dirty="0"/>
          </a:p>
        </p:txBody>
      </p:sp>
    </p:spTree>
    <p:extLst>
      <p:ext uri="{BB962C8B-B14F-4D97-AF65-F5344CB8AC3E}">
        <p14:creationId xmlns:p14="http://schemas.microsoft.com/office/powerpoint/2010/main" val="83091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2"/>
          <p:cNvSpPr txBox="1"/>
          <p:nvPr/>
        </p:nvSpPr>
        <p:spPr>
          <a:xfrm>
            <a:off x="1028700" y="1038225"/>
            <a:ext cx="8115300" cy="2417072"/>
          </a:xfrm>
          <a:prstGeom prst="rect">
            <a:avLst/>
          </a:prstGeom>
        </p:spPr>
        <p:txBody>
          <a:bodyPr lIns="0" tIns="0" rIns="0" bIns="0" rtlCol="0" anchor="t">
            <a:spAutoFit/>
          </a:bodyPr>
          <a:lstStyle/>
          <a:p>
            <a:pPr>
              <a:lnSpc>
                <a:spcPts val="9440"/>
              </a:lnSpc>
            </a:pPr>
            <a:r>
              <a:rPr lang="en-US" sz="8000" dirty="0">
                <a:solidFill>
                  <a:srgbClr val="FFFFFF"/>
                </a:solidFill>
                <a:latin typeface="HK Grotesk Bold"/>
              </a:rPr>
              <a:t>Grids were not designed for </a:t>
            </a:r>
          </a:p>
        </p:txBody>
      </p:sp>
      <p:sp>
        <p:nvSpPr>
          <p:cNvPr id="3" name="TextBox 3"/>
          <p:cNvSpPr txBox="1"/>
          <p:nvPr/>
        </p:nvSpPr>
        <p:spPr>
          <a:xfrm>
            <a:off x="1028700" y="4686300"/>
            <a:ext cx="6019800" cy="3322961"/>
          </a:xfrm>
          <a:prstGeom prst="rect">
            <a:avLst/>
          </a:prstGeom>
        </p:spPr>
        <p:txBody>
          <a:bodyPr lIns="0" tIns="0" rIns="0" bIns="0" rtlCol="0" anchor="t">
            <a:spAutoFit/>
          </a:bodyPr>
          <a:lstStyle/>
          <a:p>
            <a:pPr>
              <a:lnSpc>
                <a:spcPts val="2856"/>
              </a:lnSpc>
            </a:pPr>
            <a:r>
              <a:rPr lang="en-CH" sz="2800" spc="-20" dirty="0">
                <a:solidFill>
                  <a:srgbClr val="FFFFFF"/>
                </a:solidFill>
                <a:latin typeface="Assistant Regular"/>
              </a:rPr>
              <a:t>E</a:t>
            </a:r>
            <a:r>
              <a:rPr lang="en-US" sz="2800" spc="-20" dirty="0" err="1">
                <a:solidFill>
                  <a:srgbClr val="FFFFFF"/>
                </a:solidFill>
                <a:latin typeface="Assistant Regular"/>
              </a:rPr>
              <a:t>lectric</a:t>
            </a:r>
            <a:r>
              <a:rPr lang="en-US" sz="2800" spc="-20" dirty="0">
                <a:solidFill>
                  <a:srgbClr val="FFFFFF"/>
                </a:solidFill>
                <a:latin typeface="Assistant Regular"/>
              </a:rPr>
              <a:t> </a:t>
            </a:r>
            <a:r>
              <a:rPr lang="en-US" sz="2800" spc="-20" dirty="0" err="1">
                <a:solidFill>
                  <a:srgbClr val="FFFFFF"/>
                </a:solidFill>
                <a:latin typeface="Assistant Regular"/>
              </a:rPr>
              <a:t>vehicules</a:t>
            </a:r>
            <a:endParaRPr lang="en-US" sz="2800" spc="-20" dirty="0">
              <a:solidFill>
                <a:srgbClr val="FFFFFF"/>
              </a:solidFill>
              <a:latin typeface="Assistant Regular"/>
            </a:endParaRPr>
          </a:p>
          <a:p>
            <a:pPr>
              <a:lnSpc>
                <a:spcPts val="2856"/>
              </a:lnSpc>
            </a:pPr>
            <a:r>
              <a:rPr lang="en-CH" sz="2800" spc="-20" dirty="0">
                <a:solidFill>
                  <a:srgbClr val="FFFFFF"/>
                </a:solidFill>
                <a:latin typeface="Assistant Regular"/>
              </a:rPr>
              <a:t>D</a:t>
            </a:r>
            <a:r>
              <a:rPr lang="en-US" sz="2800" spc="-20" dirty="0" err="1">
                <a:solidFill>
                  <a:srgbClr val="FFFFFF"/>
                </a:solidFill>
                <a:latin typeface="Assistant Regular"/>
              </a:rPr>
              <a:t>atacenters</a:t>
            </a:r>
            <a:endParaRPr lang="en-US" sz="2800" spc="-20" dirty="0">
              <a:solidFill>
                <a:srgbClr val="FFFFFF"/>
              </a:solidFill>
              <a:latin typeface="Assistant Regular"/>
            </a:endParaRPr>
          </a:p>
          <a:p>
            <a:pPr>
              <a:lnSpc>
                <a:spcPts val="2856"/>
              </a:lnSpc>
            </a:pPr>
            <a:r>
              <a:rPr lang="en-CH" sz="2800" spc="-20" dirty="0">
                <a:solidFill>
                  <a:srgbClr val="FFFFFF"/>
                </a:solidFill>
                <a:latin typeface="Assistant Regular"/>
              </a:rPr>
              <a:t>R</a:t>
            </a:r>
            <a:r>
              <a:rPr lang="en-US" sz="2800" spc="-20" dirty="0" err="1">
                <a:solidFill>
                  <a:srgbClr val="FFFFFF"/>
                </a:solidFill>
                <a:latin typeface="Assistant Regular"/>
              </a:rPr>
              <a:t>enewables</a:t>
            </a:r>
            <a:endParaRPr lang="en-US" sz="2800" spc="-20" dirty="0">
              <a:solidFill>
                <a:srgbClr val="FFFFFF"/>
              </a:solidFill>
              <a:latin typeface="Assistant Regular"/>
            </a:endParaRPr>
          </a:p>
          <a:p>
            <a:pPr>
              <a:lnSpc>
                <a:spcPts val="2856"/>
              </a:lnSpc>
            </a:pPr>
            <a:r>
              <a:rPr lang="en-CH" sz="2800" spc="-20" dirty="0">
                <a:solidFill>
                  <a:srgbClr val="FFFFFF"/>
                </a:solidFill>
                <a:latin typeface="Assistant Regular"/>
              </a:rPr>
              <a:t>S</a:t>
            </a:r>
            <a:r>
              <a:rPr lang="en-US" sz="2800" spc="-20" dirty="0" err="1">
                <a:solidFill>
                  <a:srgbClr val="FFFFFF"/>
                </a:solidFill>
                <a:latin typeface="Assistant Regular"/>
              </a:rPr>
              <a:t>creens</a:t>
            </a:r>
            <a:r>
              <a:rPr lang="en-US" sz="2800" spc="-20" dirty="0">
                <a:solidFill>
                  <a:srgbClr val="FFFFFF"/>
                </a:solidFill>
                <a:latin typeface="Assistant Regular"/>
              </a:rPr>
              <a:t> abundance</a:t>
            </a:r>
          </a:p>
          <a:p>
            <a:pPr>
              <a:lnSpc>
                <a:spcPts val="2856"/>
              </a:lnSpc>
            </a:pPr>
            <a:r>
              <a:rPr lang="en-CH" sz="2800" spc="-20" dirty="0">
                <a:solidFill>
                  <a:srgbClr val="FFFFFF"/>
                </a:solidFill>
                <a:latin typeface="Assistant Regular"/>
              </a:rPr>
              <a:t>H</a:t>
            </a:r>
            <a:r>
              <a:rPr lang="en-US" sz="2800" spc="-20" dirty="0" err="1">
                <a:solidFill>
                  <a:srgbClr val="FFFFFF"/>
                </a:solidFill>
                <a:latin typeface="Assistant Regular"/>
              </a:rPr>
              <a:t>ighly</a:t>
            </a:r>
            <a:r>
              <a:rPr lang="en-US" sz="2800" spc="-20" dirty="0">
                <a:solidFill>
                  <a:srgbClr val="FFFFFF"/>
                </a:solidFill>
                <a:latin typeface="Assistant Regular"/>
              </a:rPr>
              <a:t> occurring natural disasters</a:t>
            </a:r>
          </a:p>
          <a:p>
            <a:pPr>
              <a:lnSpc>
                <a:spcPts val="2856"/>
              </a:lnSpc>
            </a:pPr>
            <a:r>
              <a:rPr lang="en-CH" sz="2800" spc="-20" dirty="0">
                <a:solidFill>
                  <a:srgbClr val="FFFFFF"/>
                </a:solidFill>
                <a:latin typeface="Assistant Regular"/>
              </a:rPr>
              <a:t>M</a:t>
            </a:r>
            <a:r>
              <a:rPr lang="en-US" sz="2800" spc="-20" dirty="0" err="1">
                <a:solidFill>
                  <a:srgbClr val="FFFFFF"/>
                </a:solidFill>
                <a:latin typeface="Assistant Regular"/>
              </a:rPr>
              <a:t>icrogrids</a:t>
            </a:r>
            <a:r>
              <a:rPr lang="en-US" sz="2800" spc="-20" dirty="0">
                <a:solidFill>
                  <a:srgbClr val="FFFFFF"/>
                </a:solidFill>
                <a:latin typeface="Assistant Regular"/>
              </a:rPr>
              <a:t> and locally produced energy</a:t>
            </a:r>
          </a:p>
          <a:p>
            <a:pPr>
              <a:lnSpc>
                <a:spcPts val="2856"/>
              </a:lnSpc>
            </a:pPr>
            <a:r>
              <a:rPr lang="en-US" sz="2800" spc="-20" dirty="0">
                <a:solidFill>
                  <a:srgbClr val="FFFFFF"/>
                </a:solidFill>
                <a:latin typeface="Assistant Regular"/>
              </a:rPr>
              <a:t>…</a:t>
            </a:r>
          </a:p>
          <a:p>
            <a:pPr>
              <a:lnSpc>
                <a:spcPts val="2856"/>
              </a:lnSpc>
            </a:pPr>
            <a:endParaRPr lang="en-US" sz="2800" spc="-20" dirty="0">
              <a:solidFill>
                <a:srgbClr val="FFFFFF"/>
              </a:solidFill>
              <a:latin typeface="Assistant Regular"/>
            </a:endParaRPr>
          </a:p>
          <a:p>
            <a:pPr>
              <a:lnSpc>
                <a:spcPts val="2856"/>
              </a:lnSpc>
            </a:pPr>
            <a:endParaRPr lang="en-US" sz="2800" spc="-20" dirty="0">
              <a:solidFill>
                <a:srgbClr val="FFFFFF"/>
              </a:solidFill>
              <a:latin typeface="Assistant Regular"/>
            </a:endParaRPr>
          </a:p>
        </p:txBody>
      </p:sp>
      <p:pic>
        <p:nvPicPr>
          <p:cNvPr id="4" name="Picture 4"/>
          <p:cNvPicPr>
            <a:picLocks noChangeAspect="1"/>
          </p:cNvPicPr>
          <p:nvPr/>
        </p:nvPicPr>
        <p:blipFill>
          <a:blip r:embed="rId2"/>
          <a:srcRect l="23481" r="23481"/>
          <a:stretch>
            <a:fillRect/>
          </a:stretch>
        </p:blipFill>
        <p:spPr>
          <a:xfrm>
            <a:off x="10099078" y="0"/>
            <a:ext cx="8188922" cy="10287000"/>
          </a:xfrm>
          <a:prstGeom prst="rect">
            <a:avLst/>
          </a:prstGeom>
        </p:spPr>
      </p:pic>
      <p:pic>
        <p:nvPicPr>
          <p:cNvPr id="6" name="Picture 5">
            <a:extLst>
              <a:ext uri="{FF2B5EF4-FFF2-40B4-BE49-F238E27FC236}">
                <a16:creationId xmlns:a16="http://schemas.microsoft.com/office/drawing/2014/main" id="{C5A6D024-85E2-4908-8C78-A4E53A22FC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9079" y="0"/>
            <a:ext cx="8188922" cy="5000556"/>
          </a:xfrm>
          <a:prstGeom prst="rect">
            <a:avLst/>
          </a:prstGeom>
        </p:spPr>
      </p:pic>
      <p:pic>
        <p:nvPicPr>
          <p:cNvPr id="1026" name="Picture 2" descr="China relaxes restrictions on coal power expansion for third year running">
            <a:extLst>
              <a:ext uri="{FF2B5EF4-FFF2-40B4-BE49-F238E27FC236}">
                <a16:creationId xmlns:a16="http://schemas.microsoft.com/office/drawing/2014/main" id="{30845DEA-8DCA-4644-BD94-C0AD58D5EF2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99077" y="5000556"/>
            <a:ext cx="8188923" cy="62267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1E921B6-F476-472F-B1D2-821D8CB8AE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8604998"/>
            <a:ext cx="595084" cy="65298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146123" y="1355511"/>
            <a:ext cx="7995755" cy="7575978"/>
          </a:xfrm>
          <a:prstGeom prst="rect">
            <a:avLst/>
          </a:prstGeom>
        </p:spPr>
      </p:pic>
      <p:pic>
        <p:nvPicPr>
          <p:cNvPr id="3" name="Picture 3"/>
          <p:cNvPicPr>
            <a:picLocks noChangeAspect="1"/>
          </p:cNvPicPr>
          <p:nvPr/>
        </p:nvPicPr>
        <p:blipFill>
          <a:blip r:embed="rId3"/>
          <a:srcRect/>
          <a:stretch>
            <a:fillRect/>
          </a:stretch>
        </p:blipFill>
        <p:spPr>
          <a:xfrm rot="-5033790">
            <a:off x="-3142758" y="5113384"/>
            <a:ext cx="7336933" cy="6529870"/>
          </a:xfrm>
          <a:prstGeom prst="rect">
            <a:avLst/>
          </a:prstGeom>
        </p:spPr>
      </p:pic>
      <p:sp>
        <p:nvSpPr>
          <p:cNvPr id="4" name="TextBox 4"/>
          <p:cNvSpPr txBox="1"/>
          <p:nvPr/>
        </p:nvSpPr>
        <p:spPr>
          <a:xfrm>
            <a:off x="3861293" y="4620107"/>
            <a:ext cx="10565414" cy="1070165"/>
          </a:xfrm>
          <a:prstGeom prst="rect">
            <a:avLst/>
          </a:prstGeom>
        </p:spPr>
        <p:txBody>
          <a:bodyPr lIns="0" tIns="0" rIns="0" bIns="0" rtlCol="0" anchor="t">
            <a:spAutoFit/>
          </a:bodyPr>
          <a:lstStyle/>
          <a:p>
            <a:pPr algn="ctr">
              <a:lnSpc>
                <a:spcPts val="8345"/>
              </a:lnSpc>
            </a:pPr>
            <a:r>
              <a:rPr lang="en-US" sz="7072" dirty="0">
                <a:solidFill>
                  <a:srgbClr val="FFFFFF"/>
                </a:solidFill>
                <a:latin typeface="HK Grotesk Bold"/>
              </a:rPr>
              <a:t>What do we need?</a:t>
            </a:r>
          </a:p>
        </p:txBody>
      </p:sp>
      <p:pic>
        <p:nvPicPr>
          <p:cNvPr id="5" name="Picture 5"/>
          <p:cNvPicPr>
            <a:picLocks noChangeAspect="1"/>
          </p:cNvPicPr>
          <p:nvPr/>
        </p:nvPicPr>
        <p:blipFill>
          <a:blip r:embed="rId4"/>
          <a:srcRect/>
          <a:stretch>
            <a:fillRect/>
          </a:stretch>
        </p:blipFill>
        <p:spPr>
          <a:xfrm rot="-447366">
            <a:off x="12955621" y="-916530"/>
            <a:ext cx="4068454" cy="3890459"/>
          </a:xfrm>
          <a:prstGeom prst="rect">
            <a:avLst/>
          </a:prstGeom>
        </p:spPr>
      </p:pic>
      <p:pic>
        <p:nvPicPr>
          <p:cNvPr id="6" name="Picture 6"/>
          <p:cNvPicPr>
            <a:picLocks noChangeAspect="1"/>
          </p:cNvPicPr>
          <p:nvPr/>
        </p:nvPicPr>
        <p:blipFill>
          <a:blip r:embed="rId4"/>
          <a:srcRect/>
          <a:stretch>
            <a:fillRect/>
          </a:stretch>
        </p:blipFill>
        <p:spPr>
          <a:xfrm rot="-447366">
            <a:off x="17494525" y="9179016"/>
            <a:ext cx="4068454" cy="3890459"/>
          </a:xfrm>
          <a:prstGeom prst="rect">
            <a:avLst/>
          </a:prstGeom>
        </p:spPr>
      </p:pic>
      <p:pic>
        <p:nvPicPr>
          <p:cNvPr id="7" name="Picture 6">
            <a:extLst>
              <a:ext uri="{FF2B5EF4-FFF2-40B4-BE49-F238E27FC236}">
                <a16:creationId xmlns:a16="http://schemas.microsoft.com/office/drawing/2014/main" id="{B82DA174-96F2-4736-88CC-932A048607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8604998"/>
            <a:ext cx="595084" cy="65298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D06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146122" y="1355511"/>
            <a:ext cx="7995755" cy="7575978"/>
          </a:xfrm>
          <a:prstGeom prst="rect">
            <a:avLst/>
          </a:prstGeom>
        </p:spPr>
      </p:pic>
      <p:pic>
        <p:nvPicPr>
          <p:cNvPr id="3" name="Picture 3"/>
          <p:cNvPicPr>
            <a:picLocks noChangeAspect="1"/>
          </p:cNvPicPr>
          <p:nvPr/>
        </p:nvPicPr>
        <p:blipFill>
          <a:blip r:embed="rId3"/>
          <a:srcRect/>
          <a:stretch>
            <a:fillRect/>
          </a:stretch>
        </p:blipFill>
        <p:spPr>
          <a:xfrm rot="-5033790">
            <a:off x="-3142758" y="5113384"/>
            <a:ext cx="7336933" cy="6529870"/>
          </a:xfrm>
          <a:prstGeom prst="rect">
            <a:avLst/>
          </a:prstGeom>
        </p:spPr>
      </p:pic>
      <p:sp>
        <p:nvSpPr>
          <p:cNvPr id="4" name="TextBox 4"/>
          <p:cNvSpPr txBox="1"/>
          <p:nvPr/>
        </p:nvSpPr>
        <p:spPr>
          <a:xfrm>
            <a:off x="3861293" y="4620107"/>
            <a:ext cx="10565414" cy="1070165"/>
          </a:xfrm>
          <a:prstGeom prst="rect">
            <a:avLst/>
          </a:prstGeom>
        </p:spPr>
        <p:txBody>
          <a:bodyPr lIns="0" tIns="0" rIns="0" bIns="0" rtlCol="0" anchor="t">
            <a:spAutoFit/>
          </a:bodyPr>
          <a:lstStyle/>
          <a:p>
            <a:pPr algn="ctr">
              <a:lnSpc>
                <a:spcPts val="8345"/>
              </a:lnSpc>
            </a:pPr>
            <a:r>
              <a:rPr lang="en-CH" sz="7072" dirty="0">
                <a:solidFill>
                  <a:srgbClr val="FFFFFF"/>
                </a:solidFill>
                <a:latin typeface="HK Grotesk Bold"/>
              </a:rPr>
              <a:t>S</a:t>
            </a:r>
            <a:r>
              <a:rPr lang="en-US" sz="7072" dirty="0" err="1">
                <a:solidFill>
                  <a:srgbClr val="FFFFFF"/>
                </a:solidFill>
                <a:latin typeface="HK Grotesk Bold"/>
              </a:rPr>
              <a:t>torage</a:t>
            </a:r>
            <a:endParaRPr lang="en-US" sz="7072" dirty="0">
              <a:solidFill>
                <a:srgbClr val="FFFFFF"/>
              </a:solidFill>
              <a:latin typeface="HK Grotesk Bold"/>
            </a:endParaRPr>
          </a:p>
        </p:txBody>
      </p:sp>
      <p:pic>
        <p:nvPicPr>
          <p:cNvPr id="5" name="Picture 5"/>
          <p:cNvPicPr>
            <a:picLocks noChangeAspect="1"/>
          </p:cNvPicPr>
          <p:nvPr/>
        </p:nvPicPr>
        <p:blipFill>
          <a:blip r:embed="rId4"/>
          <a:srcRect/>
          <a:stretch>
            <a:fillRect/>
          </a:stretch>
        </p:blipFill>
        <p:spPr>
          <a:xfrm rot="-447366">
            <a:off x="12955621" y="-916530"/>
            <a:ext cx="4068454" cy="3890459"/>
          </a:xfrm>
          <a:prstGeom prst="rect">
            <a:avLst/>
          </a:prstGeom>
        </p:spPr>
      </p:pic>
      <p:pic>
        <p:nvPicPr>
          <p:cNvPr id="6" name="Picture 6"/>
          <p:cNvPicPr>
            <a:picLocks noChangeAspect="1"/>
          </p:cNvPicPr>
          <p:nvPr/>
        </p:nvPicPr>
        <p:blipFill>
          <a:blip r:embed="rId4"/>
          <a:srcRect/>
          <a:stretch>
            <a:fillRect/>
          </a:stretch>
        </p:blipFill>
        <p:spPr>
          <a:xfrm rot="-447366">
            <a:off x="17494525" y="9179016"/>
            <a:ext cx="4068454" cy="3890459"/>
          </a:xfrm>
          <a:prstGeom prst="rect">
            <a:avLst/>
          </a:prstGeom>
        </p:spPr>
      </p:pic>
      <p:pic>
        <p:nvPicPr>
          <p:cNvPr id="7" name="Picture 6">
            <a:extLst>
              <a:ext uri="{FF2B5EF4-FFF2-40B4-BE49-F238E27FC236}">
                <a16:creationId xmlns:a16="http://schemas.microsoft.com/office/drawing/2014/main" id="{656BE45E-14D4-4CA8-A969-1AD247D483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8604998"/>
            <a:ext cx="595084" cy="652982"/>
          </a:xfrm>
          <a:prstGeom prst="rect">
            <a:avLst/>
          </a:prstGeom>
        </p:spPr>
      </p:pic>
    </p:spTree>
    <p:extLst>
      <p:ext uri="{BB962C8B-B14F-4D97-AF65-F5344CB8AC3E}">
        <p14:creationId xmlns:p14="http://schemas.microsoft.com/office/powerpoint/2010/main" val="61566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hy Tesla Soared as Other Automakers Struggled to Make Cars - The New York  Times">
            <a:extLst>
              <a:ext uri="{FF2B5EF4-FFF2-40B4-BE49-F238E27FC236}">
                <a16:creationId xmlns:a16="http://schemas.microsoft.com/office/drawing/2014/main" id="{86607C3F-239B-4E5F-9B2A-97057BD5C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10100"/>
            <a:ext cx="18288000" cy="182992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0FFE992-12F2-41A1-886D-7C8E2780ED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8604998"/>
            <a:ext cx="595084" cy="652982"/>
          </a:xfrm>
          <a:prstGeom prst="rect">
            <a:avLst/>
          </a:prstGeom>
        </p:spPr>
      </p:pic>
    </p:spTree>
    <p:extLst>
      <p:ext uri="{BB962C8B-B14F-4D97-AF65-F5344CB8AC3E}">
        <p14:creationId xmlns:p14="http://schemas.microsoft.com/office/powerpoint/2010/main" val="2031348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828277" y="9031944"/>
            <a:ext cx="2604581" cy="2467841"/>
          </a:xfrm>
          <a:prstGeom prst="rect">
            <a:avLst/>
          </a:prstGeom>
        </p:spPr>
      </p:pic>
      <p:pic>
        <p:nvPicPr>
          <p:cNvPr id="3" name="Picture 3"/>
          <p:cNvPicPr>
            <a:picLocks noChangeAspect="1"/>
          </p:cNvPicPr>
          <p:nvPr/>
        </p:nvPicPr>
        <p:blipFill>
          <a:blip r:embed="rId2"/>
          <a:srcRect/>
          <a:stretch>
            <a:fillRect/>
          </a:stretch>
        </p:blipFill>
        <p:spPr>
          <a:xfrm rot="-9088749">
            <a:off x="1631143" y="-2578373"/>
            <a:ext cx="3903561" cy="3698625"/>
          </a:xfrm>
          <a:prstGeom prst="rect">
            <a:avLst/>
          </a:prstGeom>
        </p:spPr>
      </p:pic>
      <p:pic>
        <p:nvPicPr>
          <p:cNvPr id="4" name="Picture 4"/>
          <p:cNvPicPr>
            <a:picLocks noChangeAspect="1"/>
          </p:cNvPicPr>
          <p:nvPr/>
        </p:nvPicPr>
        <p:blipFill>
          <a:blip r:embed="rId3">
            <a:alphaModFix amt="57000"/>
          </a:blip>
          <a:srcRect/>
          <a:stretch>
            <a:fillRect/>
          </a:stretch>
        </p:blipFill>
        <p:spPr>
          <a:xfrm rot="313119">
            <a:off x="-3109196" y="4175850"/>
            <a:ext cx="8275792" cy="7913726"/>
          </a:xfrm>
          <a:prstGeom prst="rect">
            <a:avLst/>
          </a:prstGeom>
        </p:spPr>
      </p:pic>
      <p:pic>
        <p:nvPicPr>
          <p:cNvPr id="5" name="Picture 5"/>
          <p:cNvPicPr>
            <a:picLocks noChangeAspect="1"/>
          </p:cNvPicPr>
          <p:nvPr/>
        </p:nvPicPr>
        <p:blipFill>
          <a:blip r:embed="rId4">
            <a:alphaModFix amt="68000"/>
          </a:blip>
          <a:srcRect/>
          <a:stretch>
            <a:fillRect/>
          </a:stretch>
        </p:blipFill>
        <p:spPr>
          <a:xfrm rot="965189">
            <a:off x="11239029" y="-3141539"/>
            <a:ext cx="7824542" cy="6963843"/>
          </a:xfrm>
          <a:prstGeom prst="rect">
            <a:avLst/>
          </a:prstGeom>
        </p:spPr>
      </p:pic>
      <p:pic>
        <p:nvPicPr>
          <p:cNvPr id="6" name="Picture 6"/>
          <p:cNvPicPr>
            <a:picLocks noChangeAspect="1"/>
          </p:cNvPicPr>
          <p:nvPr/>
        </p:nvPicPr>
        <p:blipFill>
          <a:blip r:embed="rId5"/>
          <a:srcRect/>
          <a:stretch>
            <a:fillRect/>
          </a:stretch>
        </p:blipFill>
        <p:spPr>
          <a:xfrm rot="1207755">
            <a:off x="13218087" y="5225672"/>
            <a:ext cx="6135171" cy="7102948"/>
          </a:xfrm>
          <a:prstGeom prst="rect">
            <a:avLst/>
          </a:prstGeom>
        </p:spPr>
      </p:pic>
      <p:grpSp>
        <p:nvGrpSpPr>
          <p:cNvPr id="7" name="Group 7"/>
          <p:cNvGrpSpPr/>
          <p:nvPr/>
        </p:nvGrpSpPr>
        <p:grpSpPr>
          <a:xfrm>
            <a:off x="3714102" y="3811879"/>
            <a:ext cx="11373498" cy="2240934"/>
            <a:chOff x="0" y="-1022482"/>
            <a:chExt cx="15164664" cy="2987912"/>
          </a:xfrm>
        </p:grpSpPr>
        <p:sp>
          <p:nvSpPr>
            <p:cNvPr id="8" name="TextBox 8"/>
            <p:cNvSpPr txBox="1"/>
            <p:nvPr/>
          </p:nvSpPr>
          <p:spPr>
            <a:xfrm>
              <a:off x="0" y="79015"/>
              <a:ext cx="15164664" cy="1886415"/>
            </a:xfrm>
            <a:prstGeom prst="rect">
              <a:avLst/>
            </a:prstGeom>
          </p:spPr>
          <p:txBody>
            <a:bodyPr wrap="square" lIns="0" tIns="0" rIns="0" bIns="0" rtlCol="0" anchor="t">
              <a:spAutoFit/>
            </a:bodyPr>
            <a:lstStyle/>
            <a:p>
              <a:pPr algn="ctr">
                <a:lnSpc>
                  <a:spcPts val="5541"/>
                </a:lnSpc>
              </a:pPr>
              <a:r>
                <a:rPr lang="en-CH" sz="4695" dirty="0">
                  <a:solidFill>
                    <a:srgbClr val="FFFFFF"/>
                  </a:solidFill>
                  <a:latin typeface="HK Grotesk Medium"/>
                </a:rPr>
                <a:t>Sales of electric vehicles in Switzerland are at 21% in 2021 – predicted 100% in 2035</a:t>
              </a:r>
            </a:p>
          </p:txBody>
        </p:sp>
        <p:sp>
          <p:nvSpPr>
            <p:cNvPr id="9" name="TextBox 9"/>
            <p:cNvSpPr txBox="1"/>
            <p:nvPr/>
          </p:nvSpPr>
          <p:spPr>
            <a:xfrm>
              <a:off x="1627321" y="-1022482"/>
              <a:ext cx="11291623" cy="803639"/>
            </a:xfrm>
            <a:prstGeom prst="rect">
              <a:avLst/>
            </a:prstGeom>
          </p:spPr>
          <p:txBody>
            <a:bodyPr lIns="0" tIns="0" rIns="0" bIns="0" rtlCol="0" anchor="t">
              <a:spAutoFit/>
            </a:bodyPr>
            <a:lstStyle/>
            <a:p>
              <a:pPr algn="ctr">
                <a:lnSpc>
                  <a:spcPts val="4680"/>
                </a:lnSpc>
              </a:pPr>
              <a:r>
                <a:rPr lang="en-US" sz="3600" dirty="0">
                  <a:solidFill>
                    <a:srgbClr val="FFFFFF"/>
                  </a:solidFill>
                  <a:latin typeface="Halant Medium"/>
                </a:rPr>
                <a:t>Fact -</a:t>
              </a:r>
            </a:p>
          </p:txBody>
        </p:sp>
      </p:grpSp>
      <p:pic>
        <p:nvPicPr>
          <p:cNvPr id="10" name="Picture 9">
            <a:extLst>
              <a:ext uri="{FF2B5EF4-FFF2-40B4-BE49-F238E27FC236}">
                <a16:creationId xmlns:a16="http://schemas.microsoft.com/office/drawing/2014/main" id="{1F75B1A0-9316-4A97-B8C1-118D8599FA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200" y="8604998"/>
            <a:ext cx="595084" cy="65298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379" b="1161"/>
          <a:stretch>
            <a:fillRect/>
          </a:stretch>
        </p:blipFill>
        <p:spPr>
          <a:xfrm rot="1298824">
            <a:off x="12555249" y="4939834"/>
            <a:ext cx="6575294" cy="7268784"/>
          </a:xfrm>
          <a:prstGeom prst="rect">
            <a:avLst/>
          </a:prstGeom>
        </p:spPr>
      </p:pic>
      <p:pic>
        <p:nvPicPr>
          <p:cNvPr id="3" name="Picture 3"/>
          <p:cNvPicPr>
            <a:picLocks noChangeAspect="1"/>
          </p:cNvPicPr>
          <p:nvPr/>
        </p:nvPicPr>
        <p:blipFill>
          <a:blip r:embed="rId3"/>
          <a:srcRect/>
          <a:stretch>
            <a:fillRect/>
          </a:stretch>
        </p:blipFill>
        <p:spPr>
          <a:xfrm rot="-2715964">
            <a:off x="8597713" y="7771526"/>
            <a:ext cx="1844500" cy="1747664"/>
          </a:xfrm>
          <a:prstGeom prst="rect">
            <a:avLst/>
          </a:prstGeom>
        </p:spPr>
      </p:pic>
      <p:pic>
        <p:nvPicPr>
          <p:cNvPr id="4" name="Picture 4"/>
          <p:cNvPicPr>
            <a:picLocks noChangeAspect="1"/>
          </p:cNvPicPr>
          <p:nvPr/>
        </p:nvPicPr>
        <p:blipFill>
          <a:blip r:embed="rId4"/>
          <a:srcRect/>
          <a:stretch>
            <a:fillRect/>
          </a:stretch>
        </p:blipFill>
        <p:spPr>
          <a:xfrm rot="-3378125">
            <a:off x="12070219" y="-1362141"/>
            <a:ext cx="4943405" cy="5723190"/>
          </a:xfrm>
          <a:prstGeom prst="rect">
            <a:avLst/>
          </a:prstGeom>
        </p:spPr>
      </p:pic>
      <p:grpSp>
        <p:nvGrpSpPr>
          <p:cNvPr id="5" name="Group 5"/>
          <p:cNvGrpSpPr/>
          <p:nvPr/>
        </p:nvGrpSpPr>
        <p:grpSpPr>
          <a:xfrm>
            <a:off x="1028700" y="1752600"/>
            <a:ext cx="9761112" cy="6611651"/>
            <a:chOff x="0" y="0"/>
            <a:chExt cx="11912647" cy="8815534"/>
          </a:xfrm>
        </p:grpSpPr>
        <p:sp>
          <p:nvSpPr>
            <p:cNvPr id="6" name="TextBox 6"/>
            <p:cNvSpPr txBox="1"/>
            <p:nvPr/>
          </p:nvSpPr>
          <p:spPr>
            <a:xfrm>
              <a:off x="0" y="3406915"/>
              <a:ext cx="11912647" cy="3544560"/>
            </a:xfrm>
            <a:prstGeom prst="rect">
              <a:avLst/>
            </a:prstGeom>
          </p:spPr>
          <p:txBody>
            <a:bodyPr lIns="0" tIns="0" rIns="0" bIns="0" rtlCol="0" anchor="t">
              <a:spAutoFit/>
            </a:bodyPr>
            <a:lstStyle/>
            <a:p>
              <a:pPr>
                <a:lnSpc>
                  <a:spcPts val="6909"/>
                </a:lnSpc>
              </a:pPr>
              <a:r>
                <a:rPr lang="en-US" sz="5855" dirty="0">
                  <a:solidFill>
                    <a:srgbClr val="FFFFFF"/>
                  </a:solidFill>
                  <a:latin typeface="HK Grotesk Bold"/>
                </a:rPr>
                <a:t>NDG as pioneer of renting grid scale electrical storage  </a:t>
              </a:r>
            </a:p>
          </p:txBody>
        </p:sp>
        <p:sp>
          <p:nvSpPr>
            <p:cNvPr id="7" name="TextBox 7"/>
            <p:cNvSpPr txBox="1"/>
            <p:nvPr/>
          </p:nvSpPr>
          <p:spPr>
            <a:xfrm>
              <a:off x="0" y="0"/>
              <a:ext cx="2514541" cy="1378756"/>
            </a:xfrm>
            <a:prstGeom prst="rect">
              <a:avLst/>
            </a:prstGeom>
          </p:spPr>
          <p:txBody>
            <a:bodyPr lIns="0" tIns="0" rIns="0" bIns="0" rtlCol="0" anchor="t">
              <a:spAutoFit/>
            </a:bodyPr>
            <a:lstStyle/>
            <a:p>
              <a:pPr marL="0" lvl="0" indent="0" algn="l">
                <a:lnSpc>
                  <a:spcPts val="8115"/>
                </a:lnSpc>
                <a:spcBef>
                  <a:spcPct val="0"/>
                </a:spcBef>
              </a:pPr>
              <a:r>
                <a:rPr lang="en-US" sz="6877" dirty="0">
                  <a:solidFill>
                    <a:srgbClr val="FFFFFF">
                      <a:alpha val="60000"/>
                    </a:srgbClr>
                  </a:solidFill>
                  <a:latin typeface="HK Grotesk Bold"/>
                </a:rPr>
                <a:t>0</a:t>
              </a:r>
              <a:r>
                <a:rPr lang="en-CH" sz="6877" dirty="0">
                  <a:solidFill>
                    <a:srgbClr val="FFFFFF">
                      <a:alpha val="60000"/>
                    </a:srgbClr>
                  </a:solidFill>
                  <a:latin typeface="HK Grotesk Bold"/>
                </a:rPr>
                <a:t>7</a:t>
              </a:r>
              <a:endParaRPr lang="en-US" sz="6877" u="none" dirty="0">
                <a:solidFill>
                  <a:srgbClr val="FFFFFF">
                    <a:alpha val="60000"/>
                  </a:srgbClr>
                </a:solidFill>
                <a:latin typeface="HK Grotesk Bold"/>
              </a:endParaRPr>
            </a:p>
          </p:txBody>
        </p:sp>
        <p:sp>
          <p:nvSpPr>
            <p:cNvPr id="8" name="TextBox 8"/>
            <p:cNvSpPr txBox="1"/>
            <p:nvPr/>
          </p:nvSpPr>
          <p:spPr>
            <a:xfrm>
              <a:off x="0" y="8020871"/>
              <a:ext cx="7538417" cy="794663"/>
            </a:xfrm>
            <a:prstGeom prst="rect">
              <a:avLst/>
            </a:prstGeom>
          </p:spPr>
          <p:txBody>
            <a:bodyPr lIns="0" tIns="0" rIns="0" bIns="0" rtlCol="0" anchor="t">
              <a:spAutoFit/>
            </a:bodyPr>
            <a:lstStyle/>
            <a:p>
              <a:pPr>
                <a:lnSpc>
                  <a:spcPts val="2380"/>
                </a:lnSpc>
                <a:spcBef>
                  <a:spcPct val="0"/>
                </a:spcBef>
              </a:pPr>
              <a:r>
                <a:rPr lang="en-US" sz="1700" spc="-17" dirty="0">
                  <a:solidFill>
                    <a:srgbClr val="FFFFFF"/>
                  </a:solidFill>
                  <a:latin typeface="Assistant Regular"/>
                </a:rPr>
                <a:t>According to our predictions,  today , EVs could  replace entirely Swiss electricity production at peak times for a whole hour</a:t>
              </a:r>
              <a:r>
                <a:rPr lang="en-CH" sz="1700" spc="-17" dirty="0">
                  <a:solidFill>
                    <a:srgbClr val="FFFFFF"/>
                  </a:solidFill>
                  <a:latin typeface="Assistant Regular"/>
                </a:rPr>
                <a:t>!</a:t>
              </a:r>
              <a:endParaRPr lang="en-US" sz="1700" spc="-17" dirty="0">
                <a:solidFill>
                  <a:srgbClr val="FFFFFF"/>
                </a:solidFill>
                <a:latin typeface="Assistant Regular"/>
              </a:endParaRPr>
            </a:p>
          </p:txBody>
        </p:sp>
      </p:grpSp>
      <p:pic>
        <p:nvPicPr>
          <p:cNvPr id="9" name="Picture 8">
            <a:extLst>
              <a:ext uri="{FF2B5EF4-FFF2-40B4-BE49-F238E27FC236}">
                <a16:creationId xmlns:a16="http://schemas.microsoft.com/office/drawing/2014/main" id="{BB3643B6-8CBF-48E5-9051-32A28D20F0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8604998"/>
            <a:ext cx="595084" cy="65298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57600" y="1964763"/>
            <a:ext cx="7726964" cy="1070165"/>
          </a:xfrm>
          <a:prstGeom prst="rect">
            <a:avLst/>
          </a:prstGeom>
        </p:spPr>
        <p:txBody>
          <a:bodyPr lIns="0" tIns="0" rIns="0" bIns="0" rtlCol="0" anchor="t">
            <a:spAutoFit/>
          </a:bodyPr>
          <a:lstStyle/>
          <a:p>
            <a:pPr>
              <a:lnSpc>
                <a:spcPts val="8345"/>
              </a:lnSpc>
            </a:pPr>
            <a:r>
              <a:rPr lang="en-CH" sz="7072" dirty="0">
                <a:solidFill>
                  <a:srgbClr val="000000"/>
                </a:solidFill>
                <a:latin typeface="HK Grotesk Bold"/>
              </a:rPr>
              <a:t>Strategy</a:t>
            </a:r>
            <a:endParaRPr lang="en-US" sz="7072" dirty="0">
              <a:solidFill>
                <a:srgbClr val="000000"/>
              </a:solidFill>
              <a:latin typeface="HK Grotesk Bold"/>
            </a:endParaRPr>
          </a:p>
        </p:txBody>
      </p:sp>
      <p:pic>
        <p:nvPicPr>
          <p:cNvPr id="3" name="Picture 3"/>
          <p:cNvPicPr>
            <a:picLocks noChangeAspect="1"/>
          </p:cNvPicPr>
          <p:nvPr/>
        </p:nvPicPr>
        <p:blipFill>
          <a:blip r:embed="rId2"/>
          <a:srcRect/>
          <a:stretch>
            <a:fillRect/>
          </a:stretch>
        </p:blipFill>
        <p:spPr>
          <a:xfrm rot="-10094169">
            <a:off x="-2768217" y="5870308"/>
            <a:ext cx="6176663" cy="5906434"/>
          </a:xfrm>
          <a:prstGeom prst="rect">
            <a:avLst/>
          </a:prstGeom>
        </p:spPr>
      </p:pic>
      <p:grpSp>
        <p:nvGrpSpPr>
          <p:cNvPr id="4" name="Group 4"/>
          <p:cNvGrpSpPr/>
          <p:nvPr/>
        </p:nvGrpSpPr>
        <p:grpSpPr>
          <a:xfrm>
            <a:off x="3733800" y="3988372"/>
            <a:ext cx="3787282" cy="2945759"/>
            <a:chOff x="0" y="-47625"/>
            <a:chExt cx="5049709" cy="3058828"/>
          </a:xfrm>
        </p:grpSpPr>
        <p:sp>
          <p:nvSpPr>
            <p:cNvPr id="5" name="TextBox 5"/>
            <p:cNvSpPr txBox="1"/>
            <p:nvPr/>
          </p:nvSpPr>
          <p:spPr>
            <a:xfrm>
              <a:off x="0" y="-47625"/>
              <a:ext cx="5049709" cy="2827014"/>
            </a:xfrm>
            <a:prstGeom prst="rect">
              <a:avLst/>
            </a:prstGeom>
          </p:spPr>
          <p:txBody>
            <a:bodyPr lIns="0" tIns="0" rIns="0" bIns="0" rtlCol="0" anchor="t">
              <a:spAutoFit/>
            </a:bodyPr>
            <a:lstStyle/>
            <a:p>
              <a:pPr>
                <a:lnSpc>
                  <a:spcPts val="5582"/>
                </a:lnSpc>
              </a:pPr>
              <a:r>
                <a:rPr lang="en-CH" sz="4294" dirty="0">
                  <a:solidFill>
                    <a:srgbClr val="731F7D"/>
                  </a:solidFill>
                  <a:latin typeface="Halant Medium Italics"/>
                </a:rPr>
                <a:t>Partnership with major utility companies</a:t>
              </a:r>
              <a:endParaRPr lang="en-US" sz="4294" dirty="0">
                <a:solidFill>
                  <a:srgbClr val="731F7D"/>
                </a:solidFill>
                <a:latin typeface="Halant Medium Italics"/>
              </a:endParaRPr>
            </a:p>
          </p:txBody>
        </p:sp>
        <p:sp>
          <p:nvSpPr>
            <p:cNvPr id="6" name="TextBox 6"/>
            <p:cNvSpPr txBox="1"/>
            <p:nvPr/>
          </p:nvSpPr>
          <p:spPr>
            <a:xfrm>
              <a:off x="0" y="2211228"/>
              <a:ext cx="5049709" cy="799975"/>
            </a:xfrm>
            <a:prstGeom prst="rect">
              <a:avLst/>
            </a:prstGeom>
          </p:spPr>
          <p:txBody>
            <a:bodyPr lIns="0" tIns="0" rIns="0" bIns="0" rtlCol="0" anchor="t">
              <a:spAutoFit/>
            </a:bodyPr>
            <a:lstStyle/>
            <a:p>
              <a:pPr>
                <a:lnSpc>
                  <a:spcPts val="3098"/>
                </a:lnSpc>
                <a:spcBef>
                  <a:spcPct val="0"/>
                </a:spcBef>
              </a:pPr>
              <a:r>
                <a:rPr lang="en-CH" sz="2213" spc="-22" dirty="0">
                  <a:solidFill>
                    <a:srgbClr val="000000"/>
                  </a:solidFill>
                  <a:latin typeface="Assistant Regular"/>
                </a:rPr>
                <a:t>offering storage capabilities to optimize their energy supply</a:t>
              </a:r>
              <a:endParaRPr lang="en-US" sz="2213" spc="-22" dirty="0">
                <a:solidFill>
                  <a:srgbClr val="000000"/>
                </a:solidFill>
                <a:latin typeface="Assistant Regular"/>
              </a:endParaRPr>
            </a:p>
          </p:txBody>
        </p:sp>
      </p:grpSp>
      <p:grpSp>
        <p:nvGrpSpPr>
          <p:cNvPr id="7" name="Group 7"/>
          <p:cNvGrpSpPr/>
          <p:nvPr/>
        </p:nvGrpSpPr>
        <p:grpSpPr>
          <a:xfrm>
            <a:off x="8602909" y="3988372"/>
            <a:ext cx="3787282" cy="2464542"/>
            <a:chOff x="0" y="-47625"/>
            <a:chExt cx="5049709" cy="3286057"/>
          </a:xfrm>
        </p:grpSpPr>
        <p:sp>
          <p:nvSpPr>
            <p:cNvPr id="8" name="TextBox 8"/>
            <p:cNvSpPr txBox="1"/>
            <p:nvPr/>
          </p:nvSpPr>
          <p:spPr>
            <a:xfrm>
              <a:off x="0" y="-47625"/>
              <a:ext cx="5049709" cy="1869487"/>
            </a:xfrm>
            <a:prstGeom prst="rect">
              <a:avLst/>
            </a:prstGeom>
          </p:spPr>
          <p:txBody>
            <a:bodyPr lIns="0" tIns="0" rIns="0" bIns="0" rtlCol="0" anchor="t">
              <a:spAutoFit/>
            </a:bodyPr>
            <a:lstStyle/>
            <a:p>
              <a:pPr marL="0" lvl="0" indent="0" algn="l">
                <a:lnSpc>
                  <a:spcPts val="5582"/>
                </a:lnSpc>
                <a:spcBef>
                  <a:spcPct val="0"/>
                </a:spcBef>
              </a:pPr>
              <a:r>
                <a:rPr lang="en-CH" sz="4294" u="none" dirty="0">
                  <a:solidFill>
                    <a:srgbClr val="731F7D"/>
                  </a:solidFill>
                  <a:latin typeface="Halant Medium Italics"/>
                </a:rPr>
                <a:t>Collaborating with car owners</a:t>
              </a:r>
              <a:endParaRPr lang="en-US" sz="4294" u="none" dirty="0">
                <a:solidFill>
                  <a:srgbClr val="731F7D"/>
                </a:solidFill>
                <a:latin typeface="Halant Medium Italics"/>
              </a:endParaRPr>
            </a:p>
          </p:txBody>
        </p:sp>
        <p:sp>
          <p:nvSpPr>
            <p:cNvPr id="9" name="TextBox 9"/>
            <p:cNvSpPr txBox="1"/>
            <p:nvPr/>
          </p:nvSpPr>
          <p:spPr>
            <a:xfrm>
              <a:off x="0" y="2211226"/>
              <a:ext cx="5049709" cy="1027206"/>
            </a:xfrm>
            <a:prstGeom prst="rect">
              <a:avLst/>
            </a:prstGeom>
          </p:spPr>
          <p:txBody>
            <a:bodyPr lIns="0" tIns="0" rIns="0" bIns="0" rtlCol="0" anchor="t">
              <a:spAutoFit/>
            </a:bodyPr>
            <a:lstStyle/>
            <a:p>
              <a:pPr>
                <a:lnSpc>
                  <a:spcPts val="3098"/>
                </a:lnSpc>
                <a:spcBef>
                  <a:spcPct val="0"/>
                </a:spcBef>
              </a:pPr>
              <a:r>
                <a:rPr lang="en-CH" sz="2213" spc="-22" dirty="0">
                  <a:solidFill>
                    <a:srgbClr val="000000"/>
                  </a:solidFill>
                  <a:latin typeface="Assistant Regular"/>
                </a:rPr>
                <a:t>using their batteries everyday in exchange of compensations</a:t>
              </a:r>
              <a:endParaRPr lang="en-US" sz="2213" spc="-22" dirty="0">
                <a:solidFill>
                  <a:srgbClr val="000000"/>
                </a:solidFill>
                <a:latin typeface="Assistant Regular"/>
              </a:endParaRPr>
            </a:p>
          </p:txBody>
        </p:sp>
      </p:grpSp>
      <p:grpSp>
        <p:nvGrpSpPr>
          <p:cNvPr id="10" name="Group 10"/>
          <p:cNvGrpSpPr/>
          <p:nvPr/>
        </p:nvGrpSpPr>
        <p:grpSpPr>
          <a:xfrm>
            <a:off x="13472018" y="3988372"/>
            <a:ext cx="3787282" cy="2464542"/>
            <a:chOff x="0" y="-47625"/>
            <a:chExt cx="5049709" cy="3286057"/>
          </a:xfrm>
        </p:grpSpPr>
        <p:sp>
          <p:nvSpPr>
            <p:cNvPr id="11" name="TextBox 11"/>
            <p:cNvSpPr txBox="1"/>
            <p:nvPr/>
          </p:nvSpPr>
          <p:spPr>
            <a:xfrm>
              <a:off x="0" y="-47625"/>
              <a:ext cx="5049709" cy="1869487"/>
            </a:xfrm>
            <a:prstGeom prst="rect">
              <a:avLst/>
            </a:prstGeom>
          </p:spPr>
          <p:txBody>
            <a:bodyPr lIns="0" tIns="0" rIns="0" bIns="0" rtlCol="0" anchor="t">
              <a:spAutoFit/>
            </a:bodyPr>
            <a:lstStyle/>
            <a:p>
              <a:pPr marL="0" lvl="0" indent="0" algn="l">
                <a:lnSpc>
                  <a:spcPts val="5582"/>
                </a:lnSpc>
                <a:spcBef>
                  <a:spcPct val="0"/>
                </a:spcBef>
              </a:pPr>
              <a:r>
                <a:rPr lang="en-CH" sz="4294" u="none" dirty="0">
                  <a:solidFill>
                    <a:srgbClr val="731F7D"/>
                  </a:solidFill>
                  <a:latin typeface="Halant Medium Italics"/>
                </a:rPr>
                <a:t>Making useful data available </a:t>
              </a:r>
              <a:endParaRPr lang="en-US" sz="4294" u="none" dirty="0">
                <a:solidFill>
                  <a:srgbClr val="731F7D"/>
                </a:solidFill>
                <a:latin typeface="Halant Medium Italics"/>
              </a:endParaRPr>
            </a:p>
          </p:txBody>
        </p:sp>
        <p:sp>
          <p:nvSpPr>
            <p:cNvPr id="12" name="TextBox 12"/>
            <p:cNvSpPr txBox="1"/>
            <p:nvPr/>
          </p:nvSpPr>
          <p:spPr>
            <a:xfrm>
              <a:off x="0" y="2211226"/>
              <a:ext cx="5049709" cy="1027206"/>
            </a:xfrm>
            <a:prstGeom prst="rect">
              <a:avLst/>
            </a:prstGeom>
          </p:spPr>
          <p:txBody>
            <a:bodyPr lIns="0" tIns="0" rIns="0" bIns="0" rtlCol="0" anchor="t">
              <a:spAutoFit/>
            </a:bodyPr>
            <a:lstStyle/>
            <a:p>
              <a:pPr>
                <a:lnSpc>
                  <a:spcPts val="3098"/>
                </a:lnSpc>
                <a:spcBef>
                  <a:spcPct val="0"/>
                </a:spcBef>
              </a:pPr>
              <a:r>
                <a:rPr lang="en-CH" sz="2213" spc="-22" dirty="0">
                  <a:solidFill>
                    <a:srgbClr val="000000"/>
                  </a:solidFill>
                  <a:latin typeface="Assistant Regular"/>
                </a:rPr>
                <a:t>to certain business who needs it to develop further</a:t>
              </a:r>
              <a:endParaRPr lang="en-US" sz="2213" spc="-22" dirty="0">
                <a:solidFill>
                  <a:srgbClr val="000000"/>
                </a:solidFill>
                <a:latin typeface="Assistant Regular"/>
              </a:endParaRPr>
            </a:p>
          </p:txBody>
        </p:sp>
      </p:grpSp>
      <p:pic>
        <p:nvPicPr>
          <p:cNvPr id="13" name="Picture 13"/>
          <p:cNvPicPr>
            <a:picLocks noChangeAspect="1"/>
          </p:cNvPicPr>
          <p:nvPr/>
        </p:nvPicPr>
        <p:blipFill>
          <a:blip r:embed="rId3"/>
          <a:srcRect/>
          <a:stretch>
            <a:fillRect/>
          </a:stretch>
        </p:blipFill>
        <p:spPr>
          <a:xfrm rot="9440951">
            <a:off x="-957979" y="335262"/>
            <a:ext cx="2207918" cy="2092002"/>
          </a:xfrm>
          <a:prstGeom prst="rect">
            <a:avLst/>
          </a:prstGeom>
        </p:spPr>
      </p:pic>
      <p:pic>
        <p:nvPicPr>
          <p:cNvPr id="14" name="Picture 13">
            <a:extLst>
              <a:ext uri="{FF2B5EF4-FFF2-40B4-BE49-F238E27FC236}">
                <a16:creationId xmlns:a16="http://schemas.microsoft.com/office/drawing/2014/main" id="{2C581B43-BE2D-4203-BB40-F816F39C25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8604998"/>
            <a:ext cx="595084" cy="65298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846566" y="7171898"/>
            <a:ext cx="2729129" cy="2585849"/>
          </a:xfrm>
          <a:prstGeom prst="rect">
            <a:avLst/>
          </a:prstGeom>
        </p:spPr>
      </p:pic>
      <p:pic>
        <p:nvPicPr>
          <p:cNvPr id="3" name="Picture 3"/>
          <p:cNvPicPr>
            <a:picLocks noChangeAspect="1"/>
          </p:cNvPicPr>
          <p:nvPr/>
        </p:nvPicPr>
        <p:blipFill>
          <a:blip r:embed="rId3"/>
          <a:srcRect/>
          <a:stretch>
            <a:fillRect/>
          </a:stretch>
        </p:blipFill>
        <p:spPr>
          <a:xfrm rot="-6185645">
            <a:off x="-1867548" y="60686"/>
            <a:ext cx="9901401" cy="8812247"/>
          </a:xfrm>
          <a:prstGeom prst="rect">
            <a:avLst/>
          </a:prstGeom>
        </p:spPr>
      </p:pic>
      <p:sp>
        <p:nvSpPr>
          <p:cNvPr id="4" name="TextBox 4"/>
          <p:cNvSpPr txBox="1"/>
          <p:nvPr/>
        </p:nvSpPr>
        <p:spPr>
          <a:xfrm>
            <a:off x="5213878" y="3619506"/>
            <a:ext cx="5307614" cy="1070165"/>
          </a:xfrm>
          <a:prstGeom prst="rect">
            <a:avLst/>
          </a:prstGeom>
        </p:spPr>
        <p:txBody>
          <a:bodyPr lIns="0" tIns="0" rIns="0" bIns="0" rtlCol="0" anchor="t">
            <a:spAutoFit/>
          </a:bodyPr>
          <a:lstStyle/>
          <a:p>
            <a:pPr>
              <a:lnSpc>
                <a:spcPts val="8345"/>
              </a:lnSpc>
            </a:pPr>
            <a:r>
              <a:rPr lang="en-CH" sz="7072" dirty="0">
                <a:solidFill>
                  <a:srgbClr val="FFFFFF"/>
                </a:solidFill>
                <a:latin typeface="HK Grotesk Bold"/>
              </a:rPr>
              <a:t>Utilities</a:t>
            </a:r>
            <a:endParaRPr lang="en-US" sz="7072" dirty="0">
              <a:solidFill>
                <a:srgbClr val="FFFFFF"/>
              </a:solidFill>
              <a:latin typeface="HK Grotesk Bold"/>
            </a:endParaRPr>
          </a:p>
        </p:txBody>
      </p:sp>
      <p:pic>
        <p:nvPicPr>
          <p:cNvPr id="5" name="Picture 5"/>
          <p:cNvPicPr>
            <a:picLocks noChangeAspect="1"/>
          </p:cNvPicPr>
          <p:nvPr/>
        </p:nvPicPr>
        <p:blipFill>
          <a:blip r:embed="rId4"/>
          <a:srcRect/>
          <a:stretch>
            <a:fillRect/>
          </a:stretch>
        </p:blipFill>
        <p:spPr>
          <a:xfrm rot="-447366">
            <a:off x="7083089" y="303005"/>
            <a:ext cx="1517793" cy="1451390"/>
          </a:xfrm>
          <a:prstGeom prst="rect">
            <a:avLst/>
          </a:prstGeom>
        </p:spPr>
      </p:pic>
      <p:sp>
        <p:nvSpPr>
          <p:cNvPr id="6" name="TextBox 6"/>
          <p:cNvSpPr txBox="1"/>
          <p:nvPr/>
        </p:nvSpPr>
        <p:spPr>
          <a:xfrm>
            <a:off x="12023740" y="2559318"/>
            <a:ext cx="4530710" cy="5640262"/>
          </a:xfrm>
          <a:prstGeom prst="rect">
            <a:avLst/>
          </a:prstGeom>
        </p:spPr>
        <p:txBody>
          <a:bodyPr lIns="0" tIns="0" rIns="0" bIns="0" rtlCol="0" anchor="t">
            <a:spAutoFit/>
          </a:bodyPr>
          <a:lstStyle/>
          <a:p>
            <a:pPr>
              <a:lnSpc>
                <a:spcPts val="3360"/>
              </a:lnSpc>
              <a:spcBef>
                <a:spcPct val="0"/>
              </a:spcBef>
            </a:pPr>
            <a:r>
              <a:rPr lang="fr-FR" sz="2400" spc="-24" dirty="0">
                <a:solidFill>
                  <a:srgbClr val="FFFFFF"/>
                </a:solidFill>
                <a:latin typeface="Assistant Regular"/>
              </a:rPr>
              <a:t>T</a:t>
            </a:r>
            <a:r>
              <a:rPr lang="en-CH" sz="2400" spc="-24" dirty="0">
                <a:solidFill>
                  <a:srgbClr val="FFFFFF"/>
                </a:solidFill>
                <a:latin typeface="Assistant Regular"/>
              </a:rPr>
              <a:t>hey have constantly evolving and changing energy demand and have to maintain and operate many power plants, some of them not profitable.</a:t>
            </a:r>
          </a:p>
          <a:p>
            <a:pPr>
              <a:lnSpc>
                <a:spcPts val="3360"/>
              </a:lnSpc>
              <a:spcBef>
                <a:spcPct val="0"/>
              </a:spcBef>
            </a:pPr>
            <a:endParaRPr lang="en-CH" sz="2400" spc="-24" dirty="0">
              <a:solidFill>
                <a:srgbClr val="FFFFFF"/>
              </a:solidFill>
              <a:latin typeface="Assistant Regular"/>
            </a:endParaRPr>
          </a:p>
          <a:p>
            <a:pPr>
              <a:lnSpc>
                <a:spcPts val="3360"/>
              </a:lnSpc>
              <a:spcBef>
                <a:spcPct val="0"/>
              </a:spcBef>
            </a:pPr>
            <a:r>
              <a:rPr lang="en-CH" sz="2400" spc="-24" dirty="0">
                <a:solidFill>
                  <a:srgbClr val="FFFFFF"/>
                </a:solidFill>
                <a:latin typeface="Assistant Regular"/>
              </a:rPr>
              <a:t>Benefiting from our batteries, they can output steady amount of energy even when demand is low, using it later when demand is high, permitting them to reduce power production capabilities by a theoretical 1 GWh ~$2 Billion/year</a:t>
            </a:r>
            <a:endParaRPr lang="en-US" sz="2400" spc="-24" dirty="0">
              <a:solidFill>
                <a:srgbClr val="FFFFFF"/>
              </a:solidFill>
              <a:latin typeface="Assistant Regular"/>
            </a:endParaRPr>
          </a:p>
        </p:txBody>
      </p:sp>
      <p:pic>
        <p:nvPicPr>
          <p:cNvPr id="7" name="Picture 6">
            <a:extLst>
              <a:ext uri="{FF2B5EF4-FFF2-40B4-BE49-F238E27FC236}">
                <a16:creationId xmlns:a16="http://schemas.microsoft.com/office/drawing/2014/main" id="{9E5F9515-B394-4162-A1E6-D2E10282EE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8604998"/>
            <a:ext cx="595084" cy="652982"/>
          </a:xfrm>
          <a:prstGeom prst="rect">
            <a:avLst/>
          </a:prstGeom>
        </p:spPr>
      </p:pic>
      <p:pic>
        <p:nvPicPr>
          <p:cNvPr id="8" name="Picture 2">
            <a:extLst>
              <a:ext uri="{FF2B5EF4-FFF2-40B4-BE49-F238E27FC236}">
                <a16:creationId xmlns:a16="http://schemas.microsoft.com/office/drawing/2014/main" id="{8633DBA2-0112-4DDC-86DA-73DA2451BB71}"/>
              </a:ext>
            </a:extLst>
          </p:cNvPr>
          <p:cNvPicPr>
            <a:picLocks noChangeAspect="1"/>
          </p:cNvPicPr>
          <p:nvPr/>
        </p:nvPicPr>
        <p:blipFill>
          <a:blip r:embed="rId2"/>
          <a:srcRect/>
          <a:stretch>
            <a:fillRect/>
          </a:stretch>
        </p:blipFill>
        <p:spPr>
          <a:xfrm>
            <a:off x="6858000" y="7200900"/>
            <a:ext cx="2729129" cy="258584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616</Words>
  <Application>Microsoft Office PowerPoint</Application>
  <PresentationFormat>Custom</PresentationFormat>
  <Paragraphs>102</Paragraphs>
  <Slides>17</Slides>
  <Notes>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Halant Medium Italics</vt:lpstr>
      <vt:lpstr>HK Grotesk Bold</vt:lpstr>
      <vt:lpstr>HK Grotesk Medium</vt:lpstr>
      <vt:lpstr>Calibri</vt:lpstr>
      <vt:lpstr>Halant Medium</vt:lpstr>
      <vt:lpstr>Assistant Regular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Damien</dc:creator>
  <cp:lastModifiedBy>Damien Spay</cp:lastModifiedBy>
  <cp:revision>3</cp:revision>
  <dcterms:created xsi:type="dcterms:W3CDTF">2006-08-16T00:00:00Z</dcterms:created>
  <dcterms:modified xsi:type="dcterms:W3CDTF">2022-03-25T09:01:11Z</dcterms:modified>
  <dc:identifier>DAE76oify2k</dc:identifier>
</cp:coreProperties>
</file>